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x="18288000" cy="10287000"/>
  <p:notesSz cx="6858000" cy="9144000"/>
  <p:embeddedFontLst>
    <p:embeddedFont>
      <p:font typeface="Poppins Bold" charset="1" panose="00000800000000000000"/>
      <p:regular r:id="rId28"/>
    </p:embeddedFont>
    <p:embeddedFont>
      <p:font typeface="Poppins" charset="1" panose="00000500000000000000"/>
      <p:regular r:id="rId29"/>
    </p:embeddedFont>
    <p:embeddedFont>
      <p:font typeface="Poppins Semi-Bold" charset="1" panose="00000700000000000000"/>
      <p:regular r:id="rId30"/>
    </p:embeddedFont>
    <p:embeddedFont>
      <p:font typeface="Agrandir Narrow" charset="1" panose="00000506000000000000"/>
      <p:regular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png" Type="http://schemas.openxmlformats.org/officeDocument/2006/relationships/image"/><Relationship Id="rId4" Target="../media/image12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https://www.alcadelectronics.com/fr/cas-%C3%A0-succ%C3%A8s/hopital-mediclinic-al-jowhara" TargetMode="External" Type="http://schemas.openxmlformats.org/officeDocument/2006/relationships/hyperlink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4BACAB">
                <a:alpha val="100000"/>
              </a:srgbClr>
            </a:gs>
            <a:gs pos="100000">
              <a:srgbClr val="81EBE4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085065" y="2215701"/>
            <a:ext cx="10117870" cy="5855599"/>
            <a:chOff x="0" y="0"/>
            <a:chExt cx="2519345" cy="145804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519345" cy="1458041"/>
            </a:xfrm>
            <a:custGeom>
              <a:avLst/>
              <a:gdLst/>
              <a:ahLst/>
              <a:cxnLst/>
              <a:rect r="r" b="b" t="t" l="l"/>
              <a:pathLst>
                <a:path h="1458041" w="2519345">
                  <a:moveTo>
                    <a:pt x="25251" y="0"/>
                  </a:moveTo>
                  <a:lnTo>
                    <a:pt x="2494094" y="0"/>
                  </a:lnTo>
                  <a:cubicBezTo>
                    <a:pt x="2500792" y="0"/>
                    <a:pt x="2507214" y="2660"/>
                    <a:pt x="2511950" y="7396"/>
                  </a:cubicBezTo>
                  <a:cubicBezTo>
                    <a:pt x="2516685" y="12131"/>
                    <a:pt x="2519345" y="18554"/>
                    <a:pt x="2519345" y="25251"/>
                  </a:cubicBezTo>
                  <a:lnTo>
                    <a:pt x="2519345" y="1432791"/>
                  </a:lnTo>
                  <a:cubicBezTo>
                    <a:pt x="2519345" y="1439488"/>
                    <a:pt x="2516685" y="1445910"/>
                    <a:pt x="2511950" y="1450646"/>
                  </a:cubicBezTo>
                  <a:cubicBezTo>
                    <a:pt x="2507214" y="1455381"/>
                    <a:pt x="2500792" y="1458041"/>
                    <a:pt x="2494094" y="1458041"/>
                  </a:cubicBezTo>
                  <a:lnTo>
                    <a:pt x="25251" y="1458041"/>
                  </a:lnTo>
                  <a:cubicBezTo>
                    <a:pt x="18554" y="1458041"/>
                    <a:pt x="12131" y="1455381"/>
                    <a:pt x="7396" y="1450646"/>
                  </a:cubicBezTo>
                  <a:cubicBezTo>
                    <a:pt x="2660" y="1445910"/>
                    <a:pt x="0" y="1439488"/>
                    <a:pt x="0" y="1432791"/>
                  </a:cubicBezTo>
                  <a:lnTo>
                    <a:pt x="0" y="25251"/>
                  </a:lnTo>
                  <a:cubicBezTo>
                    <a:pt x="0" y="18554"/>
                    <a:pt x="2660" y="12131"/>
                    <a:pt x="7396" y="7396"/>
                  </a:cubicBezTo>
                  <a:cubicBezTo>
                    <a:pt x="12131" y="2660"/>
                    <a:pt x="18554" y="0"/>
                    <a:pt x="25251" y="0"/>
                  </a:cubicBezTo>
                  <a:close/>
                </a:path>
              </a:pathLst>
            </a:custGeom>
            <a:solidFill>
              <a:srgbClr val="D8EFF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28575"/>
              <a:ext cx="2519345" cy="14294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83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4995776" y="-3807453"/>
            <a:ext cx="8299576" cy="6584448"/>
            <a:chOff x="0" y="0"/>
            <a:chExt cx="102452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024520" cy="812800"/>
            </a:xfrm>
            <a:custGeom>
              <a:avLst/>
              <a:gdLst/>
              <a:ahLst/>
              <a:cxnLst/>
              <a:rect r="r" b="b" t="t" l="l"/>
              <a:pathLst>
                <a:path h="812800" w="1024520">
                  <a:moveTo>
                    <a:pt x="512260" y="0"/>
                  </a:moveTo>
                  <a:cubicBezTo>
                    <a:pt x="229347" y="0"/>
                    <a:pt x="0" y="181951"/>
                    <a:pt x="0" y="406400"/>
                  </a:cubicBezTo>
                  <a:cubicBezTo>
                    <a:pt x="0" y="630849"/>
                    <a:pt x="229347" y="812800"/>
                    <a:pt x="512260" y="812800"/>
                  </a:cubicBezTo>
                  <a:cubicBezTo>
                    <a:pt x="795173" y="812800"/>
                    <a:pt x="1024520" y="630849"/>
                    <a:pt x="1024520" y="406400"/>
                  </a:cubicBezTo>
                  <a:cubicBezTo>
                    <a:pt x="1024520" y="181951"/>
                    <a:pt x="795173" y="0"/>
                    <a:pt x="512260" y="0"/>
                  </a:cubicBezTo>
                  <a:close/>
                </a:path>
              </a:pathLst>
            </a:custGeom>
            <a:solidFill>
              <a:srgbClr val="19324D">
                <a:alpha val="15686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96049" y="38100"/>
              <a:ext cx="832422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5432115" y="4574240"/>
            <a:ext cx="8096483" cy="19791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032"/>
              </a:lnSpc>
            </a:pPr>
            <a:r>
              <a:rPr lang="en-US" sz="13492" b="true">
                <a:solidFill>
                  <a:srgbClr val="0F3157"/>
                </a:solidFill>
                <a:latin typeface="Poppins Bold"/>
                <a:ea typeface="Poppins Bold"/>
                <a:cs typeface="Poppins Bold"/>
                <a:sym typeface="Poppins Bold"/>
              </a:rPr>
              <a:t>System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432115" y="3013853"/>
            <a:ext cx="8539723" cy="19791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032"/>
              </a:lnSpc>
            </a:pPr>
            <a:r>
              <a:rPr lang="en-US" sz="13492" b="true">
                <a:solidFill>
                  <a:srgbClr val="0F3157"/>
                </a:solidFill>
                <a:latin typeface="Poppins Bold"/>
                <a:ea typeface="Poppins Bold"/>
                <a:cs typeface="Poppins Bold"/>
                <a:sym typeface="Poppins Bold"/>
              </a:rPr>
              <a:t>E-Codes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432115" y="6941425"/>
            <a:ext cx="8539723" cy="574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51"/>
              </a:lnSpc>
            </a:pPr>
            <a:r>
              <a:rPr lang="en-US" sz="3251" spc="367" b="true">
                <a:solidFill>
                  <a:srgbClr val="0F3157"/>
                </a:solidFill>
                <a:latin typeface="Poppins Bold"/>
                <a:ea typeface="Poppins Bold"/>
                <a:cs typeface="Poppins Bold"/>
                <a:sym typeface="Poppins Bold"/>
              </a:rPr>
              <a:t>Anatole Roché, Yann Irz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-5273414" y="8665726"/>
            <a:ext cx="8605745" cy="6584448"/>
            <a:chOff x="0" y="0"/>
            <a:chExt cx="1062314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062314" cy="812800"/>
            </a:xfrm>
            <a:custGeom>
              <a:avLst/>
              <a:gdLst/>
              <a:ahLst/>
              <a:cxnLst/>
              <a:rect r="r" b="b" t="t" l="l"/>
              <a:pathLst>
                <a:path h="812800" w="1062314">
                  <a:moveTo>
                    <a:pt x="531157" y="0"/>
                  </a:moveTo>
                  <a:cubicBezTo>
                    <a:pt x="237807" y="0"/>
                    <a:pt x="0" y="181951"/>
                    <a:pt x="0" y="406400"/>
                  </a:cubicBezTo>
                  <a:cubicBezTo>
                    <a:pt x="0" y="630849"/>
                    <a:pt x="237807" y="812800"/>
                    <a:pt x="531157" y="812800"/>
                  </a:cubicBezTo>
                  <a:cubicBezTo>
                    <a:pt x="824507" y="812800"/>
                    <a:pt x="1062314" y="630849"/>
                    <a:pt x="1062314" y="406400"/>
                  </a:cubicBezTo>
                  <a:cubicBezTo>
                    <a:pt x="1062314" y="181951"/>
                    <a:pt x="824507" y="0"/>
                    <a:pt x="531157" y="0"/>
                  </a:cubicBezTo>
                  <a:close/>
                </a:path>
              </a:pathLst>
            </a:custGeom>
            <a:solidFill>
              <a:srgbClr val="19324D">
                <a:alpha val="41961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99592" y="38100"/>
              <a:ext cx="86313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17259300" y="9163050"/>
            <a:ext cx="152400" cy="24765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4899"/>
              </a:lnSpc>
              <a:spcBef>
                <a:spcPct val="0"/>
              </a:spcBef>
            </a:pPr>
            <a:r>
              <a:rPr lang="en-US" b="true" sz="3499">
                <a:solidFill>
                  <a:srgbClr val="053D57"/>
                </a:solidFill>
                <a:latin typeface="Poppins Bold"/>
                <a:ea typeface="Poppins Bold"/>
                <a:cs typeface="Poppins Bold"/>
                <a:sym typeface="Poppins Bold"/>
              </a:rPr>
              <a:t>1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4BACAB">
                <a:alpha val="100000"/>
              </a:srgbClr>
            </a:gs>
            <a:gs pos="100000">
              <a:srgbClr val="81EBE4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132848" y="8120191"/>
            <a:ext cx="8605745" cy="6584448"/>
            <a:chOff x="0" y="0"/>
            <a:chExt cx="1062314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62314" cy="812800"/>
            </a:xfrm>
            <a:custGeom>
              <a:avLst/>
              <a:gdLst/>
              <a:ahLst/>
              <a:cxnLst/>
              <a:rect r="r" b="b" t="t" l="l"/>
              <a:pathLst>
                <a:path h="812800" w="1062314">
                  <a:moveTo>
                    <a:pt x="531157" y="0"/>
                  </a:moveTo>
                  <a:cubicBezTo>
                    <a:pt x="237807" y="0"/>
                    <a:pt x="0" y="181951"/>
                    <a:pt x="0" y="406400"/>
                  </a:cubicBezTo>
                  <a:cubicBezTo>
                    <a:pt x="0" y="630849"/>
                    <a:pt x="237807" y="812800"/>
                    <a:pt x="531157" y="812800"/>
                  </a:cubicBezTo>
                  <a:cubicBezTo>
                    <a:pt x="824507" y="812800"/>
                    <a:pt x="1062314" y="630849"/>
                    <a:pt x="1062314" y="406400"/>
                  </a:cubicBezTo>
                  <a:cubicBezTo>
                    <a:pt x="1062314" y="181951"/>
                    <a:pt x="824507" y="0"/>
                    <a:pt x="531157" y="0"/>
                  </a:cubicBezTo>
                  <a:close/>
                </a:path>
              </a:pathLst>
            </a:custGeom>
            <a:solidFill>
              <a:srgbClr val="19324D">
                <a:alpha val="41961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99592" y="38100"/>
              <a:ext cx="86313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8056172" y="2764237"/>
            <a:ext cx="9203128" cy="6383632"/>
            <a:chOff x="0" y="0"/>
            <a:chExt cx="9154642" cy="6350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9155912" cy="6350000"/>
            </a:xfrm>
            <a:custGeom>
              <a:avLst/>
              <a:gdLst/>
              <a:ahLst/>
              <a:cxnLst/>
              <a:rect r="r" b="b" t="t" l="l"/>
              <a:pathLst>
                <a:path h="6350000" w="9155912">
                  <a:moveTo>
                    <a:pt x="8629165" y="0"/>
                  </a:moveTo>
                  <a:lnTo>
                    <a:pt x="525476" y="0"/>
                  </a:lnTo>
                  <a:cubicBezTo>
                    <a:pt x="234359" y="0"/>
                    <a:pt x="0" y="162560"/>
                    <a:pt x="0" y="364490"/>
                  </a:cubicBezTo>
                  <a:lnTo>
                    <a:pt x="0" y="5986780"/>
                  </a:lnTo>
                  <a:cubicBezTo>
                    <a:pt x="0" y="6187440"/>
                    <a:pt x="234359" y="6350000"/>
                    <a:pt x="525476" y="6350000"/>
                  </a:cubicBezTo>
                  <a:lnTo>
                    <a:pt x="8630996" y="6350000"/>
                  </a:lnTo>
                  <a:cubicBezTo>
                    <a:pt x="8920283" y="6350000"/>
                    <a:pt x="9155912" y="6187440"/>
                    <a:pt x="9155912" y="5985510"/>
                  </a:cubicBezTo>
                  <a:lnTo>
                    <a:pt x="9155912" y="364490"/>
                  </a:lnTo>
                  <a:cubicBezTo>
                    <a:pt x="9154642" y="162560"/>
                    <a:pt x="8920283" y="0"/>
                    <a:pt x="8629165" y="0"/>
                  </a:cubicBezTo>
                  <a:close/>
                </a:path>
              </a:pathLst>
            </a:custGeom>
            <a:blipFill>
              <a:blip r:embed="rId2"/>
              <a:stretch>
                <a:fillRect l="-2048" t="0" r="-2048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1682934" y="3292270"/>
            <a:ext cx="6912831" cy="4357449"/>
            <a:chOff x="0" y="0"/>
            <a:chExt cx="1721292" cy="108500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721292" cy="1085003"/>
            </a:xfrm>
            <a:custGeom>
              <a:avLst/>
              <a:gdLst/>
              <a:ahLst/>
              <a:cxnLst/>
              <a:rect r="r" b="b" t="t" l="l"/>
              <a:pathLst>
                <a:path h="1085003" w="1721292">
                  <a:moveTo>
                    <a:pt x="36958" y="0"/>
                  </a:moveTo>
                  <a:lnTo>
                    <a:pt x="1684334" y="0"/>
                  </a:lnTo>
                  <a:cubicBezTo>
                    <a:pt x="1694136" y="0"/>
                    <a:pt x="1703536" y="3894"/>
                    <a:pt x="1710467" y="10825"/>
                  </a:cubicBezTo>
                  <a:cubicBezTo>
                    <a:pt x="1717398" y="17756"/>
                    <a:pt x="1721292" y="27156"/>
                    <a:pt x="1721292" y="36958"/>
                  </a:cubicBezTo>
                  <a:lnTo>
                    <a:pt x="1721292" y="1048045"/>
                  </a:lnTo>
                  <a:cubicBezTo>
                    <a:pt x="1721292" y="1068456"/>
                    <a:pt x="1704745" y="1085003"/>
                    <a:pt x="1684334" y="1085003"/>
                  </a:cubicBezTo>
                  <a:lnTo>
                    <a:pt x="36958" y="1085003"/>
                  </a:lnTo>
                  <a:cubicBezTo>
                    <a:pt x="16547" y="1085003"/>
                    <a:pt x="0" y="1068456"/>
                    <a:pt x="0" y="1048045"/>
                  </a:cubicBezTo>
                  <a:lnTo>
                    <a:pt x="0" y="36958"/>
                  </a:lnTo>
                  <a:cubicBezTo>
                    <a:pt x="0" y="16547"/>
                    <a:pt x="16547" y="0"/>
                    <a:pt x="36958" y="0"/>
                  </a:cubicBezTo>
                  <a:close/>
                </a:path>
              </a:pathLst>
            </a:custGeom>
            <a:solidFill>
              <a:srgbClr val="D8EFF0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28575"/>
              <a:ext cx="1721292" cy="10564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83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028700" y="1028700"/>
            <a:ext cx="5432348" cy="1354537"/>
            <a:chOff x="0" y="0"/>
            <a:chExt cx="1188051" cy="296236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188051" cy="296236"/>
            </a:xfrm>
            <a:custGeom>
              <a:avLst/>
              <a:gdLst/>
              <a:ahLst/>
              <a:cxnLst/>
              <a:rect r="r" b="b" t="t" l="l"/>
              <a:pathLst>
                <a:path h="296236" w="1188051">
                  <a:moveTo>
                    <a:pt x="47030" y="0"/>
                  </a:moveTo>
                  <a:lnTo>
                    <a:pt x="1141021" y="0"/>
                  </a:lnTo>
                  <a:cubicBezTo>
                    <a:pt x="1153494" y="0"/>
                    <a:pt x="1165456" y="4955"/>
                    <a:pt x="1174276" y="13775"/>
                  </a:cubicBezTo>
                  <a:cubicBezTo>
                    <a:pt x="1183096" y="22595"/>
                    <a:pt x="1188051" y="34557"/>
                    <a:pt x="1188051" y="47030"/>
                  </a:cubicBezTo>
                  <a:lnTo>
                    <a:pt x="1188051" y="249206"/>
                  </a:lnTo>
                  <a:cubicBezTo>
                    <a:pt x="1188051" y="275180"/>
                    <a:pt x="1166995" y="296236"/>
                    <a:pt x="1141021" y="296236"/>
                  </a:cubicBezTo>
                  <a:lnTo>
                    <a:pt x="47030" y="296236"/>
                  </a:lnTo>
                  <a:cubicBezTo>
                    <a:pt x="34557" y="296236"/>
                    <a:pt x="22595" y="291281"/>
                    <a:pt x="13775" y="282462"/>
                  </a:cubicBezTo>
                  <a:cubicBezTo>
                    <a:pt x="4955" y="273642"/>
                    <a:pt x="0" y="261679"/>
                    <a:pt x="0" y="249206"/>
                  </a:cubicBezTo>
                  <a:lnTo>
                    <a:pt x="0" y="47030"/>
                  </a:lnTo>
                  <a:cubicBezTo>
                    <a:pt x="0" y="21056"/>
                    <a:pt x="21056" y="0"/>
                    <a:pt x="47030" y="0"/>
                  </a:cubicBezTo>
                  <a:close/>
                </a:path>
              </a:pathLst>
            </a:custGeom>
            <a:solidFill>
              <a:srgbClr val="D8EFF0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19050"/>
              <a:ext cx="1188051" cy="2771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83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1375553" y="1117006"/>
            <a:ext cx="5085495" cy="1082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125"/>
              </a:lnSpc>
              <a:spcBef>
                <a:spcPct val="0"/>
              </a:spcBef>
            </a:pPr>
            <a:r>
              <a:rPr lang="en-US" b="true" sz="6500">
                <a:solidFill>
                  <a:srgbClr val="0F3157"/>
                </a:solidFill>
                <a:latin typeface="Poppins Bold"/>
                <a:ea typeface="Poppins Bold"/>
                <a:cs typeface="Poppins Bold"/>
                <a:sym typeface="Poppins Bold"/>
              </a:rPr>
              <a:t>Use-case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082797" y="3655910"/>
            <a:ext cx="5973375" cy="3667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999">
                <a:solidFill>
                  <a:srgbClr val="053D57"/>
                </a:solidFill>
                <a:latin typeface="Poppins"/>
                <a:ea typeface="Poppins"/>
                <a:cs typeface="Poppins"/>
                <a:sym typeface="Poppins"/>
              </a:rPr>
              <a:t>Le docteur concernés reçoivent l’alerte et informent de leur venue</a:t>
            </a:r>
          </a:p>
          <a:p>
            <a:pPr algn="l">
              <a:lnSpc>
                <a:spcPts val="4199"/>
              </a:lnSpc>
            </a:pPr>
          </a:p>
          <a:p>
            <a:pPr algn="l">
              <a:lnSpc>
                <a:spcPts val="4199"/>
              </a:lnSpc>
            </a:pPr>
            <a:r>
              <a:rPr lang="en-US" sz="2999" strike="noStrike" u="none">
                <a:solidFill>
                  <a:srgbClr val="053D57"/>
                </a:solidFill>
                <a:latin typeface="Poppins"/>
                <a:ea typeface="Poppins"/>
                <a:cs typeface="Poppins"/>
                <a:sym typeface="Poppins"/>
              </a:rPr>
              <a:t>Une fois les effectifs atteins, les docteurs ne peuvent plus rejoindre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7259300" y="9163050"/>
            <a:ext cx="152400" cy="24765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4899"/>
              </a:lnSpc>
              <a:spcBef>
                <a:spcPct val="0"/>
              </a:spcBef>
            </a:pPr>
            <a:r>
              <a:rPr lang="en-US" b="true" sz="3499">
                <a:solidFill>
                  <a:srgbClr val="053D57"/>
                </a:solidFill>
                <a:latin typeface="Poppins Bold"/>
                <a:ea typeface="Poppins Bold"/>
                <a:cs typeface="Poppins Bold"/>
                <a:sym typeface="Poppins Bold"/>
              </a:rPr>
              <a:t>10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14995776" y="-3807453"/>
            <a:ext cx="8299576" cy="6584448"/>
            <a:chOff x="0" y="0"/>
            <a:chExt cx="102452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024520" cy="812800"/>
            </a:xfrm>
            <a:custGeom>
              <a:avLst/>
              <a:gdLst/>
              <a:ahLst/>
              <a:cxnLst/>
              <a:rect r="r" b="b" t="t" l="l"/>
              <a:pathLst>
                <a:path h="812800" w="1024520">
                  <a:moveTo>
                    <a:pt x="512260" y="0"/>
                  </a:moveTo>
                  <a:cubicBezTo>
                    <a:pt x="229347" y="0"/>
                    <a:pt x="0" y="181951"/>
                    <a:pt x="0" y="406400"/>
                  </a:cubicBezTo>
                  <a:cubicBezTo>
                    <a:pt x="0" y="630849"/>
                    <a:pt x="229347" y="812800"/>
                    <a:pt x="512260" y="812800"/>
                  </a:cubicBezTo>
                  <a:cubicBezTo>
                    <a:pt x="795173" y="812800"/>
                    <a:pt x="1024520" y="630849"/>
                    <a:pt x="1024520" y="406400"/>
                  </a:cubicBezTo>
                  <a:cubicBezTo>
                    <a:pt x="1024520" y="181951"/>
                    <a:pt x="795173" y="0"/>
                    <a:pt x="512260" y="0"/>
                  </a:cubicBezTo>
                  <a:close/>
                </a:path>
              </a:pathLst>
            </a:custGeom>
            <a:solidFill>
              <a:srgbClr val="19324D">
                <a:alpha val="15686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96049" y="19050"/>
              <a:ext cx="832422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4BACAB">
                <a:alpha val="100000"/>
              </a:srgbClr>
            </a:gs>
            <a:gs pos="100000">
              <a:srgbClr val="81EBE4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273414" y="8665726"/>
            <a:ext cx="8605745" cy="6584448"/>
            <a:chOff x="0" y="0"/>
            <a:chExt cx="1062314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62314" cy="812800"/>
            </a:xfrm>
            <a:custGeom>
              <a:avLst/>
              <a:gdLst/>
              <a:ahLst/>
              <a:cxnLst/>
              <a:rect r="r" b="b" t="t" l="l"/>
              <a:pathLst>
                <a:path h="812800" w="1062314">
                  <a:moveTo>
                    <a:pt x="531157" y="0"/>
                  </a:moveTo>
                  <a:cubicBezTo>
                    <a:pt x="237807" y="0"/>
                    <a:pt x="0" y="181951"/>
                    <a:pt x="0" y="406400"/>
                  </a:cubicBezTo>
                  <a:cubicBezTo>
                    <a:pt x="0" y="630849"/>
                    <a:pt x="237807" y="812800"/>
                    <a:pt x="531157" y="812800"/>
                  </a:cubicBezTo>
                  <a:cubicBezTo>
                    <a:pt x="824507" y="812800"/>
                    <a:pt x="1062314" y="630849"/>
                    <a:pt x="1062314" y="406400"/>
                  </a:cubicBezTo>
                  <a:cubicBezTo>
                    <a:pt x="1062314" y="181951"/>
                    <a:pt x="824507" y="0"/>
                    <a:pt x="531157" y="0"/>
                  </a:cubicBezTo>
                  <a:close/>
                </a:path>
              </a:pathLst>
            </a:custGeom>
            <a:solidFill>
              <a:srgbClr val="19324D">
                <a:alpha val="41961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99592" y="38100"/>
              <a:ext cx="86313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8700" y="4120164"/>
            <a:ext cx="15694255" cy="5659685"/>
            <a:chOff x="0" y="0"/>
            <a:chExt cx="3907863" cy="140925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907863" cy="1409259"/>
            </a:xfrm>
            <a:custGeom>
              <a:avLst/>
              <a:gdLst/>
              <a:ahLst/>
              <a:cxnLst/>
              <a:rect r="r" b="b" t="t" l="l"/>
              <a:pathLst>
                <a:path h="1409259" w="3907863">
                  <a:moveTo>
                    <a:pt x="16279" y="0"/>
                  </a:moveTo>
                  <a:lnTo>
                    <a:pt x="3891584" y="0"/>
                  </a:lnTo>
                  <a:cubicBezTo>
                    <a:pt x="3900574" y="0"/>
                    <a:pt x="3907863" y="7288"/>
                    <a:pt x="3907863" y="16279"/>
                  </a:cubicBezTo>
                  <a:lnTo>
                    <a:pt x="3907863" y="1392980"/>
                  </a:lnTo>
                  <a:cubicBezTo>
                    <a:pt x="3907863" y="1397298"/>
                    <a:pt x="3906148" y="1401438"/>
                    <a:pt x="3903095" y="1404491"/>
                  </a:cubicBezTo>
                  <a:cubicBezTo>
                    <a:pt x="3900042" y="1407544"/>
                    <a:pt x="3895901" y="1409259"/>
                    <a:pt x="3891584" y="1409259"/>
                  </a:cubicBezTo>
                  <a:lnTo>
                    <a:pt x="16279" y="1409259"/>
                  </a:lnTo>
                  <a:cubicBezTo>
                    <a:pt x="7288" y="1409259"/>
                    <a:pt x="0" y="1401971"/>
                    <a:pt x="0" y="1392980"/>
                  </a:cubicBezTo>
                  <a:lnTo>
                    <a:pt x="0" y="16279"/>
                  </a:lnTo>
                  <a:cubicBezTo>
                    <a:pt x="0" y="11961"/>
                    <a:pt x="1715" y="7821"/>
                    <a:pt x="4768" y="4768"/>
                  </a:cubicBezTo>
                  <a:cubicBezTo>
                    <a:pt x="7821" y="1715"/>
                    <a:pt x="11961" y="0"/>
                    <a:pt x="16279" y="0"/>
                  </a:cubicBezTo>
                  <a:close/>
                </a:path>
              </a:pathLst>
            </a:custGeom>
            <a:solidFill>
              <a:srgbClr val="D8EFF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28575"/>
              <a:ext cx="3907863" cy="13806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83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565045" y="4181406"/>
            <a:ext cx="15157910" cy="53467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99"/>
              </a:lnSpc>
            </a:pPr>
            <a:r>
              <a:rPr lang="en-US" sz="2999" b="true">
                <a:solidFill>
                  <a:srgbClr val="0F3157"/>
                </a:solidFill>
                <a:latin typeface="Poppins Bold"/>
                <a:ea typeface="Poppins Bold"/>
                <a:cs typeface="Poppins Bold"/>
                <a:sym typeface="Poppins Bold"/>
              </a:rPr>
              <a:t>Objectifs :</a:t>
            </a:r>
          </a:p>
          <a:p>
            <a:pPr algn="l" marL="539749" indent="-269875" lvl="1">
              <a:lnSpc>
                <a:spcPts val="6249"/>
              </a:lnSpc>
              <a:buFont typeface="Arial"/>
              <a:buChar char="•"/>
            </a:pPr>
            <a:r>
              <a:rPr lang="en-US" sz="2499">
                <a:solidFill>
                  <a:srgbClr val="0F3157"/>
                </a:solidFill>
                <a:latin typeface="Poppins"/>
                <a:ea typeface="Poppins"/>
                <a:cs typeface="Poppins"/>
                <a:sym typeface="Poppins"/>
              </a:rPr>
              <a:t>Transmission rapide et fiable des alertes aux bonnes personnes.</a:t>
            </a:r>
          </a:p>
          <a:p>
            <a:pPr algn="l" marL="539749" indent="-269875" lvl="1">
              <a:lnSpc>
                <a:spcPts val="6249"/>
              </a:lnSpc>
              <a:buFont typeface="Arial"/>
              <a:buChar char="•"/>
            </a:pPr>
            <a:r>
              <a:rPr lang="en-US" sz="2499">
                <a:solidFill>
                  <a:srgbClr val="0F3157"/>
                </a:solidFill>
                <a:latin typeface="Poppins"/>
                <a:ea typeface="Poppins"/>
                <a:cs typeface="Poppins"/>
                <a:sym typeface="Poppins"/>
              </a:rPr>
              <a:t>Utilisation</a:t>
            </a:r>
            <a:r>
              <a:rPr lang="en-US" sz="2499">
                <a:solidFill>
                  <a:srgbClr val="0F3157"/>
                </a:solidFill>
                <a:latin typeface="Poppins"/>
                <a:ea typeface="Poppins"/>
                <a:cs typeface="Poppins"/>
                <a:sym typeface="Poppins"/>
              </a:rPr>
              <a:t> simple même dans des conditions d’urgence ou de stress. </a:t>
            </a:r>
          </a:p>
          <a:p>
            <a:pPr algn="l" marL="539749" indent="-269875" lvl="1">
              <a:lnSpc>
                <a:spcPts val="6249"/>
              </a:lnSpc>
              <a:buFont typeface="Arial"/>
              <a:buChar char="•"/>
            </a:pPr>
            <a:r>
              <a:rPr lang="en-US" sz="2499">
                <a:solidFill>
                  <a:srgbClr val="0F3157"/>
                </a:solidFill>
                <a:latin typeface="Poppins"/>
                <a:ea typeface="Poppins"/>
                <a:cs typeface="Poppins"/>
                <a:sym typeface="Poppins"/>
              </a:rPr>
              <a:t>I</a:t>
            </a:r>
            <a:r>
              <a:rPr lang="en-US" sz="2499">
                <a:solidFill>
                  <a:srgbClr val="0F3157"/>
                </a:solidFill>
                <a:latin typeface="Poppins"/>
                <a:ea typeface="Poppins"/>
                <a:cs typeface="Poppins"/>
                <a:sym typeface="Poppins"/>
              </a:rPr>
              <a:t>nterface simple et ergonomique.</a:t>
            </a:r>
          </a:p>
          <a:p>
            <a:pPr algn="l" marL="539749" indent="-269875" lvl="1">
              <a:lnSpc>
                <a:spcPts val="6249"/>
              </a:lnSpc>
              <a:buFont typeface="Arial"/>
              <a:buChar char="•"/>
            </a:pPr>
            <a:r>
              <a:rPr lang="en-US" sz="2499">
                <a:solidFill>
                  <a:srgbClr val="0F3157"/>
                </a:solidFill>
                <a:latin typeface="Poppins"/>
                <a:ea typeface="Poppins"/>
                <a:cs typeface="Poppins"/>
                <a:sym typeface="Poppins"/>
              </a:rPr>
              <a:t>S</a:t>
            </a:r>
            <a:r>
              <a:rPr lang="en-US" sz="2499">
                <a:solidFill>
                  <a:srgbClr val="0F3157"/>
                </a:solidFill>
                <a:latin typeface="Poppins"/>
                <a:ea typeface="Poppins"/>
                <a:cs typeface="Poppins"/>
                <a:sym typeface="Poppins"/>
              </a:rPr>
              <a:t>écurité et de confidentialité des données. </a:t>
            </a:r>
          </a:p>
          <a:p>
            <a:pPr algn="l" marL="539749" indent="-269875" lvl="1">
              <a:lnSpc>
                <a:spcPts val="6249"/>
              </a:lnSpc>
              <a:buFont typeface="Arial"/>
              <a:buChar char="•"/>
            </a:pPr>
            <a:r>
              <a:rPr lang="en-US" sz="2499" strike="noStrike" u="none">
                <a:solidFill>
                  <a:srgbClr val="0F3157"/>
                </a:solidFill>
                <a:latin typeface="Poppins"/>
                <a:ea typeface="Poppins"/>
                <a:cs typeface="Poppins"/>
                <a:sym typeface="Poppins"/>
              </a:rPr>
              <a:t>S</a:t>
            </a:r>
            <a:r>
              <a:rPr lang="en-US" sz="2499" strike="noStrike" u="none">
                <a:solidFill>
                  <a:srgbClr val="0F3157"/>
                </a:solidFill>
                <a:latin typeface="Poppins"/>
                <a:ea typeface="Poppins"/>
                <a:cs typeface="Poppins"/>
                <a:sym typeface="Poppins"/>
              </a:rPr>
              <a:t>uivi </a:t>
            </a:r>
            <a:r>
              <a:rPr lang="en-US" sz="2499" strike="noStrike" u="none">
                <a:solidFill>
                  <a:srgbClr val="0F3157"/>
                </a:solidFill>
                <a:latin typeface="Poppins"/>
                <a:ea typeface="Poppins"/>
                <a:cs typeface="Poppins"/>
                <a:sym typeface="Poppins"/>
              </a:rPr>
              <a:t>et traçabilité des interventions.</a:t>
            </a:r>
          </a:p>
          <a:p>
            <a:pPr algn="l" marL="539749" indent="-269875" lvl="1">
              <a:lnSpc>
                <a:spcPts val="6249"/>
              </a:lnSpc>
              <a:buFont typeface="Arial"/>
              <a:buChar char="•"/>
            </a:pPr>
            <a:r>
              <a:rPr lang="en-US" sz="2499" strike="noStrike" u="none">
                <a:solidFill>
                  <a:srgbClr val="0F3157"/>
                </a:solidFill>
                <a:latin typeface="Poppins"/>
                <a:ea typeface="Poppins"/>
                <a:cs typeface="Poppins"/>
                <a:sym typeface="Poppins"/>
              </a:rPr>
              <a:t>Intégration de l’outil dans l’écosystème existant de l’hôpital. 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028700" y="1028700"/>
            <a:ext cx="8572670" cy="1354537"/>
            <a:chOff x="0" y="0"/>
            <a:chExt cx="1874837" cy="296236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874837" cy="296236"/>
            </a:xfrm>
            <a:custGeom>
              <a:avLst/>
              <a:gdLst/>
              <a:ahLst/>
              <a:cxnLst/>
              <a:rect r="r" b="b" t="t" l="l"/>
              <a:pathLst>
                <a:path h="296236" w="1874837">
                  <a:moveTo>
                    <a:pt x="29802" y="0"/>
                  </a:moveTo>
                  <a:lnTo>
                    <a:pt x="1845035" y="0"/>
                  </a:lnTo>
                  <a:cubicBezTo>
                    <a:pt x="1861494" y="0"/>
                    <a:pt x="1874837" y="13343"/>
                    <a:pt x="1874837" y="29802"/>
                  </a:cubicBezTo>
                  <a:lnTo>
                    <a:pt x="1874837" y="266434"/>
                  </a:lnTo>
                  <a:cubicBezTo>
                    <a:pt x="1874837" y="274338"/>
                    <a:pt x="1871697" y="281918"/>
                    <a:pt x="1866108" y="287507"/>
                  </a:cubicBezTo>
                  <a:cubicBezTo>
                    <a:pt x="1860519" y="293096"/>
                    <a:pt x="1852939" y="296236"/>
                    <a:pt x="1845035" y="296236"/>
                  </a:cubicBezTo>
                  <a:lnTo>
                    <a:pt x="29802" y="296236"/>
                  </a:lnTo>
                  <a:cubicBezTo>
                    <a:pt x="21898" y="296236"/>
                    <a:pt x="14318" y="293096"/>
                    <a:pt x="8729" y="287507"/>
                  </a:cubicBezTo>
                  <a:cubicBezTo>
                    <a:pt x="3140" y="281918"/>
                    <a:pt x="0" y="274338"/>
                    <a:pt x="0" y="266434"/>
                  </a:cubicBezTo>
                  <a:lnTo>
                    <a:pt x="0" y="29802"/>
                  </a:lnTo>
                  <a:cubicBezTo>
                    <a:pt x="0" y="21898"/>
                    <a:pt x="3140" y="14318"/>
                    <a:pt x="8729" y="8729"/>
                  </a:cubicBezTo>
                  <a:cubicBezTo>
                    <a:pt x="14318" y="3140"/>
                    <a:pt x="21898" y="0"/>
                    <a:pt x="29802" y="0"/>
                  </a:cubicBezTo>
                  <a:close/>
                </a:path>
              </a:pathLst>
            </a:custGeom>
            <a:solidFill>
              <a:srgbClr val="D8EFF0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19050"/>
              <a:ext cx="1874837" cy="2771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83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382140" y="1141735"/>
            <a:ext cx="13361238" cy="1082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125"/>
              </a:lnSpc>
              <a:spcBef>
                <a:spcPct val="0"/>
              </a:spcBef>
            </a:pPr>
            <a:r>
              <a:rPr lang="en-US" b="true" sz="6500">
                <a:solidFill>
                  <a:srgbClr val="0F3157"/>
                </a:solidFill>
                <a:latin typeface="Poppins Bold"/>
                <a:ea typeface="Poppins Bold"/>
                <a:cs typeface="Poppins Bold"/>
                <a:sym typeface="Poppins Bold"/>
              </a:rPr>
              <a:t>Objectifs et enjeux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14995776" y="-3807453"/>
            <a:ext cx="8299576" cy="6584448"/>
            <a:chOff x="0" y="0"/>
            <a:chExt cx="102452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024520" cy="812800"/>
            </a:xfrm>
            <a:custGeom>
              <a:avLst/>
              <a:gdLst/>
              <a:ahLst/>
              <a:cxnLst/>
              <a:rect r="r" b="b" t="t" l="l"/>
              <a:pathLst>
                <a:path h="812800" w="1024520">
                  <a:moveTo>
                    <a:pt x="512260" y="0"/>
                  </a:moveTo>
                  <a:cubicBezTo>
                    <a:pt x="229347" y="0"/>
                    <a:pt x="0" y="181951"/>
                    <a:pt x="0" y="406400"/>
                  </a:cubicBezTo>
                  <a:cubicBezTo>
                    <a:pt x="0" y="630849"/>
                    <a:pt x="229347" y="812800"/>
                    <a:pt x="512260" y="812800"/>
                  </a:cubicBezTo>
                  <a:cubicBezTo>
                    <a:pt x="795173" y="812800"/>
                    <a:pt x="1024520" y="630849"/>
                    <a:pt x="1024520" y="406400"/>
                  </a:cubicBezTo>
                  <a:cubicBezTo>
                    <a:pt x="1024520" y="181951"/>
                    <a:pt x="795173" y="0"/>
                    <a:pt x="512260" y="0"/>
                  </a:cubicBezTo>
                  <a:close/>
                </a:path>
              </a:pathLst>
            </a:custGeom>
            <a:solidFill>
              <a:srgbClr val="19324D">
                <a:alpha val="15686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96049" y="19050"/>
              <a:ext cx="832422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028700" y="2751566"/>
            <a:ext cx="15694255" cy="1000269"/>
            <a:chOff x="0" y="0"/>
            <a:chExt cx="3907863" cy="249067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3907863" cy="249067"/>
            </a:xfrm>
            <a:custGeom>
              <a:avLst/>
              <a:gdLst/>
              <a:ahLst/>
              <a:cxnLst/>
              <a:rect r="r" b="b" t="t" l="l"/>
              <a:pathLst>
                <a:path h="249067" w="3907863">
                  <a:moveTo>
                    <a:pt x="16279" y="0"/>
                  </a:moveTo>
                  <a:lnTo>
                    <a:pt x="3891584" y="0"/>
                  </a:lnTo>
                  <a:cubicBezTo>
                    <a:pt x="3900574" y="0"/>
                    <a:pt x="3907863" y="7288"/>
                    <a:pt x="3907863" y="16279"/>
                  </a:cubicBezTo>
                  <a:lnTo>
                    <a:pt x="3907863" y="232788"/>
                  </a:lnTo>
                  <a:cubicBezTo>
                    <a:pt x="3907863" y="237105"/>
                    <a:pt x="3906148" y="241246"/>
                    <a:pt x="3903095" y="244299"/>
                  </a:cubicBezTo>
                  <a:cubicBezTo>
                    <a:pt x="3900042" y="247351"/>
                    <a:pt x="3895901" y="249067"/>
                    <a:pt x="3891584" y="249067"/>
                  </a:cubicBezTo>
                  <a:lnTo>
                    <a:pt x="16279" y="249067"/>
                  </a:lnTo>
                  <a:cubicBezTo>
                    <a:pt x="11961" y="249067"/>
                    <a:pt x="7821" y="247351"/>
                    <a:pt x="4768" y="244299"/>
                  </a:cubicBezTo>
                  <a:cubicBezTo>
                    <a:pt x="1715" y="241246"/>
                    <a:pt x="0" y="237105"/>
                    <a:pt x="0" y="232788"/>
                  </a:cubicBezTo>
                  <a:lnTo>
                    <a:pt x="0" y="16279"/>
                  </a:lnTo>
                  <a:cubicBezTo>
                    <a:pt x="0" y="11961"/>
                    <a:pt x="1715" y="7821"/>
                    <a:pt x="4768" y="4768"/>
                  </a:cubicBezTo>
                  <a:cubicBezTo>
                    <a:pt x="7821" y="1715"/>
                    <a:pt x="11961" y="0"/>
                    <a:pt x="16279" y="0"/>
                  </a:cubicBezTo>
                  <a:close/>
                </a:path>
              </a:pathLst>
            </a:custGeom>
            <a:solidFill>
              <a:srgbClr val="D8EFF0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28575"/>
              <a:ext cx="3907863" cy="2204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83"/>
                </a:lnSpc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1565045" y="2671889"/>
            <a:ext cx="1644148" cy="8382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99"/>
              </a:lnSpc>
            </a:pPr>
            <a:r>
              <a:rPr lang="en-US" b="true" sz="2999">
                <a:solidFill>
                  <a:srgbClr val="0F3157"/>
                </a:solidFill>
                <a:latin typeface="Poppins Bold"/>
                <a:ea typeface="Poppins Bold"/>
                <a:cs typeface="Poppins Bold"/>
                <a:sym typeface="Poppins Bold"/>
              </a:rPr>
              <a:t>Enjeux : 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3278687" y="2763965"/>
            <a:ext cx="11717090" cy="711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49"/>
              </a:lnSpc>
            </a:pPr>
            <a:r>
              <a:rPr lang="en-US" sz="2499">
                <a:solidFill>
                  <a:srgbClr val="0F3157"/>
                </a:solidFill>
                <a:latin typeface="Poppins"/>
                <a:ea typeface="Poppins"/>
                <a:cs typeface="Poppins"/>
                <a:sym typeface="Poppins"/>
              </a:rPr>
              <a:t>Construire une application rapide et fiable permettant de sauver des vie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7259300" y="9163050"/>
            <a:ext cx="152400" cy="24765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4899"/>
              </a:lnSpc>
              <a:spcBef>
                <a:spcPct val="0"/>
              </a:spcBef>
            </a:pPr>
            <a:r>
              <a:rPr lang="en-US" b="true" sz="3499">
                <a:solidFill>
                  <a:srgbClr val="053D57"/>
                </a:solidFill>
                <a:latin typeface="Poppins Bold"/>
                <a:ea typeface="Poppins Bold"/>
                <a:cs typeface="Poppins Bold"/>
                <a:sym typeface="Poppins Bold"/>
              </a:rPr>
              <a:t>11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4BACAB">
                <a:alpha val="100000"/>
              </a:srgbClr>
            </a:gs>
            <a:gs pos="100000">
              <a:srgbClr val="81EBE4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273414" y="8665726"/>
            <a:ext cx="8605745" cy="6584448"/>
            <a:chOff x="0" y="0"/>
            <a:chExt cx="1062314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62314" cy="812800"/>
            </a:xfrm>
            <a:custGeom>
              <a:avLst/>
              <a:gdLst/>
              <a:ahLst/>
              <a:cxnLst/>
              <a:rect r="r" b="b" t="t" l="l"/>
              <a:pathLst>
                <a:path h="812800" w="1062314">
                  <a:moveTo>
                    <a:pt x="531157" y="0"/>
                  </a:moveTo>
                  <a:cubicBezTo>
                    <a:pt x="237807" y="0"/>
                    <a:pt x="0" y="181951"/>
                    <a:pt x="0" y="406400"/>
                  </a:cubicBezTo>
                  <a:cubicBezTo>
                    <a:pt x="0" y="630849"/>
                    <a:pt x="237807" y="812800"/>
                    <a:pt x="531157" y="812800"/>
                  </a:cubicBezTo>
                  <a:cubicBezTo>
                    <a:pt x="824507" y="812800"/>
                    <a:pt x="1062314" y="630849"/>
                    <a:pt x="1062314" y="406400"/>
                  </a:cubicBezTo>
                  <a:cubicBezTo>
                    <a:pt x="1062314" y="181951"/>
                    <a:pt x="824507" y="0"/>
                    <a:pt x="531157" y="0"/>
                  </a:cubicBezTo>
                  <a:close/>
                </a:path>
              </a:pathLst>
            </a:custGeom>
            <a:solidFill>
              <a:srgbClr val="19324D">
                <a:alpha val="41961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99592" y="38100"/>
              <a:ext cx="86313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8700" y="2776995"/>
            <a:ext cx="16230600" cy="5149296"/>
            <a:chOff x="0" y="0"/>
            <a:chExt cx="4041412" cy="128217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041412" cy="1282173"/>
            </a:xfrm>
            <a:custGeom>
              <a:avLst/>
              <a:gdLst/>
              <a:ahLst/>
              <a:cxnLst/>
              <a:rect r="r" b="b" t="t" l="l"/>
              <a:pathLst>
                <a:path h="1282173" w="4041412">
                  <a:moveTo>
                    <a:pt x="15741" y="0"/>
                  </a:moveTo>
                  <a:lnTo>
                    <a:pt x="4025671" y="0"/>
                  </a:lnTo>
                  <a:cubicBezTo>
                    <a:pt x="4029846" y="0"/>
                    <a:pt x="4033850" y="1658"/>
                    <a:pt x="4036802" y="4610"/>
                  </a:cubicBezTo>
                  <a:cubicBezTo>
                    <a:pt x="4039754" y="7562"/>
                    <a:pt x="4041412" y="11566"/>
                    <a:pt x="4041412" y="15741"/>
                  </a:cubicBezTo>
                  <a:lnTo>
                    <a:pt x="4041412" y="1266432"/>
                  </a:lnTo>
                  <a:cubicBezTo>
                    <a:pt x="4041412" y="1270606"/>
                    <a:pt x="4039754" y="1274610"/>
                    <a:pt x="4036802" y="1277562"/>
                  </a:cubicBezTo>
                  <a:cubicBezTo>
                    <a:pt x="4033850" y="1280514"/>
                    <a:pt x="4029846" y="1282173"/>
                    <a:pt x="4025671" y="1282173"/>
                  </a:cubicBezTo>
                  <a:lnTo>
                    <a:pt x="15741" y="1282173"/>
                  </a:lnTo>
                  <a:cubicBezTo>
                    <a:pt x="7047" y="1282173"/>
                    <a:pt x="0" y="1275125"/>
                    <a:pt x="0" y="1266432"/>
                  </a:cubicBezTo>
                  <a:lnTo>
                    <a:pt x="0" y="15741"/>
                  </a:lnTo>
                  <a:cubicBezTo>
                    <a:pt x="0" y="7047"/>
                    <a:pt x="7047" y="0"/>
                    <a:pt x="15741" y="0"/>
                  </a:cubicBezTo>
                  <a:close/>
                </a:path>
              </a:pathLst>
            </a:custGeom>
            <a:solidFill>
              <a:srgbClr val="D8EFF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28575"/>
              <a:ext cx="4041412" cy="12535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83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382140" y="2798761"/>
            <a:ext cx="15157910" cy="44608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99"/>
              </a:lnSpc>
            </a:pPr>
            <a:r>
              <a:rPr lang="en-US" sz="3499" b="true">
                <a:solidFill>
                  <a:srgbClr val="0F3157"/>
                </a:solidFill>
                <a:latin typeface="Poppins Bold"/>
                <a:ea typeface="Poppins Bold"/>
                <a:cs typeface="Poppins Bold"/>
                <a:sym typeface="Poppins Bold"/>
              </a:rPr>
              <a:t>Partie Admin :</a:t>
            </a:r>
          </a:p>
          <a:p>
            <a:pPr algn="l" marL="647697" indent="-323848" lvl="1">
              <a:lnSpc>
                <a:spcPts val="7499"/>
              </a:lnSpc>
              <a:buFont typeface="Arial"/>
              <a:buChar char="•"/>
            </a:pPr>
            <a:r>
              <a:rPr lang="en-US" sz="2999">
                <a:solidFill>
                  <a:srgbClr val="0F3157"/>
                </a:solidFill>
                <a:latin typeface="Poppins"/>
                <a:ea typeface="Poppins"/>
                <a:cs typeface="Poppins"/>
                <a:sym typeface="Poppins"/>
              </a:rPr>
              <a:t>Modélisation</a:t>
            </a:r>
            <a:r>
              <a:rPr lang="en-US" sz="2999">
                <a:solidFill>
                  <a:srgbClr val="0F3157"/>
                </a:solidFill>
                <a:latin typeface="Poppins"/>
                <a:ea typeface="Poppins"/>
                <a:cs typeface="Poppins"/>
                <a:sym typeface="Poppins"/>
              </a:rPr>
              <a:t> de l'espace de l'hôpital</a:t>
            </a:r>
          </a:p>
          <a:p>
            <a:pPr algn="l" marL="647697" indent="-323848" lvl="1">
              <a:lnSpc>
                <a:spcPts val="7499"/>
              </a:lnSpc>
              <a:buFont typeface="Arial"/>
              <a:buChar char="•"/>
            </a:pPr>
            <a:r>
              <a:rPr lang="en-US" sz="2999">
                <a:solidFill>
                  <a:srgbClr val="0F3157"/>
                </a:solidFill>
                <a:latin typeface="Poppins"/>
                <a:ea typeface="Poppins"/>
                <a:cs typeface="Poppins"/>
                <a:sym typeface="Poppins"/>
              </a:rPr>
              <a:t>E</a:t>
            </a:r>
            <a:r>
              <a:rPr lang="en-US" sz="2999">
                <a:solidFill>
                  <a:srgbClr val="0F3157"/>
                </a:solidFill>
                <a:latin typeface="Poppins"/>
                <a:ea typeface="Poppins"/>
                <a:cs typeface="Poppins"/>
                <a:sym typeface="Poppins"/>
              </a:rPr>
              <a:t>mploi du temps des professionnels</a:t>
            </a:r>
          </a:p>
          <a:p>
            <a:pPr algn="l" marL="647697" indent="-323848" lvl="1">
              <a:lnSpc>
                <a:spcPts val="7499"/>
              </a:lnSpc>
              <a:buFont typeface="Arial"/>
              <a:buChar char="•"/>
            </a:pPr>
            <a:r>
              <a:rPr lang="en-US" sz="2999">
                <a:solidFill>
                  <a:srgbClr val="0F3157"/>
                </a:solidFill>
                <a:latin typeface="Poppins"/>
                <a:ea typeface="Poppins"/>
                <a:cs typeface="Poppins"/>
                <a:sym typeface="Poppins"/>
              </a:rPr>
              <a:t>R</a:t>
            </a:r>
            <a:r>
              <a:rPr lang="en-US" sz="2999">
                <a:solidFill>
                  <a:srgbClr val="0F3157"/>
                </a:solidFill>
                <a:latin typeface="Poppins"/>
                <a:ea typeface="Poppins"/>
                <a:cs typeface="Poppins"/>
                <a:sym typeface="Poppins"/>
              </a:rPr>
              <a:t>ôles des personnels</a:t>
            </a:r>
          </a:p>
          <a:p>
            <a:pPr algn="l" marL="647697" indent="-323848" lvl="1">
              <a:lnSpc>
                <a:spcPts val="7499"/>
              </a:lnSpc>
              <a:buFont typeface="Arial"/>
              <a:buChar char="•"/>
            </a:pPr>
            <a:r>
              <a:rPr lang="en-US" sz="2999">
                <a:solidFill>
                  <a:srgbClr val="0F3157"/>
                </a:solidFill>
                <a:latin typeface="Poppins"/>
                <a:ea typeface="Poppins"/>
                <a:cs typeface="Poppins"/>
                <a:sym typeface="Poppins"/>
              </a:rPr>
              <a:t>Management des codes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028700" y="1028700"/>
            <a:ext cx="12384211" cy="1354537"/>
            <a:chOff x="0" y="0"/>
            <a:chExt cx="2708418" cy="296236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708418" cy="296236"/>
            </a:xfrm>
            <a:custGeom>
              <a:avLst/>
              <a:gdLst/>
              <a:ahLst/>
              <a:cxnLst/>
              <a:rect r="r" b="b" t="t" l="l"/>
              <a:pathLst>
                <a:path h="296236" w="2708418">
                  <a:moveTo>
                    <a:pt x="20630" y="0"/>
                  </a:moveTo>
                  <a:lnTo>
                    <a:pt x="2687788" y="0"/>
                  </a:lnTo>
                  <a:cubicBezTo>
                    <a:pt x="2693260" y="0"/>
                    <a:pt x="2698507" y="2173"/>
                    <a:pt x="2702376" y="6042"/>
                  </a:cubicBezTo>
                  <a:cubicBezTo>
                    <a:pt x="2706245" y="9911"/>
                    <a:pt x="2708418" y="15158"/>
                    <a:pt x="2708418" y="20630"/>
                  </a:cubicBezTo>
                  <a:lnTo>
                    <a:pt x="2708418" y="275607"/>
                  </a:lnTo>
                  <a:cubicBezTo>
                    <a:pt x="2708418" y="287000"/>
                    <a:pt x="2699182" y="296236"/>
                    <a:pt x="2687788" y="296236"/>
                  </a:cubicBezTo>
                  <a:lnTo>
                    <a:pt x="20630" y="296236"/>
                  </a:lnTo>
                  <a:cubicBezTo>
                    <a:pt x="9236" y="296236"/>
                    <a:pt x="0" y="287000"/>
                    <a:pt x="0" y="275607"/>
                  </a:cubicBezTo>
                  <a:lnTo>
                    <a:pt x="0" y="20630"/>
                  </a:lnTo>
                  <a:cubicBezTo>
                    <a:pt x="0" y="9236"/>
                    <a:pt x="9236" y="0"/>
                    <a:pt x="20630" y="0"/>
                  </a:cubicBezTo>
                  <a:close/>
                </a:path>
              </a:pathLst>
            </a:custGeom>
            <a:solidFill>
              <a:srgbClr val="D8EFF0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19050"/>
              <a:ext cx="2708418" cy="2771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83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382140" y="1141735"/>
            <a:ext cx="13361238" cy="1082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125"/>
              </a:lnSpc>
              <a:spcBef>
                <a:spcPct val="0"/>
              </a:spcBef>
            </a:pPr>
            <a:r>
              <a:rPr lang="en-US" b="true" sz="6500">
                <a:solidFill>
                  <a:srgbClr val="0F3157"/>
                </a:solidFill>
                <a:latin typeface="Poppins Bold"/>
                <a:ea typeface="Poppins Bold"/>
                <a:cs typeface="Poppins Bold"/>
                <a:sym typeface="Poppins Bold"/>
              </a:rPr>
              <a:t>Conception de l’application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14995776" y="-3807453"/>
            <a:ext cx="8299576" cy="6584448"/>
            <a:chOff x="0" y="0"/>
            <a:chExt cx="102452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024520" cy="812800"/>
            </a:xfrm>
            <a:custGeom>
              <a:avLst/>
              <a:gdLst/>
              <a:ahLst/>
              <a:cxnLst/>
              <a:rect r="r" b="b" t="t" l="l"/>
              <a:pathLst>
                <a:path h="812800" w="1024520">
                  <a:moveTo>
                    <a:pt x="512260" y="0"/>
                  </a:moveTo>
                  <a:cubicBezTo>
                    <a:pt x="229347" y="0"/>
                    <a:pt x="0" y="181951"/>
                    <a:pt x="0" y="406400"/>
                  </a:cubicBezTo>
                  <a:cubicBezTo>
                    <a:pt x="0" y="630849"/>
                    <a:pt x="229347" y="812800"/>
                    <a:pt x="512260" y="812800"/>
                  </a:cubicBezTo>
                  <a:cubicBezTo>
                    <a:pt x="795173" y="812800"/>
                    <a:pt x="1024520" y="630849"/>
                    <a:pt x="1024520" y="406400"/>
                  </a:cubicBezTo>
                  <a:cubicBezTo>
                    <a:pt x="1024520" y="181951"/>
                    <a:pt x="795173" y="0"/>
                    <a:pt x="512260" y="0"/>
                  </a:cubicBezTo>
                  <a:close/>
                </a:path>
              </a:pathLst>
            </a:custGeom>
            <a:solidFill>
              <a:srgbClr val="19324D">
                <a:alpha val="15686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96049" y="19050"/>
              <a:ext cx="832422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17259300" y="9163050"/>
            <a:ext cx="152400" cy="24765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4899"/>
              </a:lnSpc>
              <a:spcBef>
                <a:spcPct val="0"/>
              </a:spcBef>
            </a:pPr>
            <a:r>
              <a:rPr lang="en-US" b="true" sz="3499">
                <a:solidFill>
                  <a:srgbClr val="053D57"/>
                </a:solidFill>
                <a:latin typeface="Poppins Bold"/>
                <a:ea typeface="Poppins Bold"/>
                <a:cs typeface="Poppins Bold"/>
                <a:sym typeface="Poppins Bold"/>
              </a:rPr>
              <a:t>12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4BACAB">
                <a:alpha val="100000"/>
              </a:srgbClr>
            </a:gs>
            <a:gs pos="100000">
              <a:srgbClr val="81EBE4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273414" y="8665726"/>
            <a:ext cx="8605745" cy="6584448"/>
            <a:chOff x="0" y="0"/>
            <a:chExt cx="1062314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62314" cy="812800"/>
            </a:xfrm>
            <a:custGeom>
              <a:avLst/>
              <a:gdLst/>
              <a:ahLst/>
              <a:cxnLst/>
              <a:rect r="r" b="b" t="t" l="l"/>
              <a:pathLst>
                <a:path h="812800" w="1062314">
                  <a:moveTo>
                    <a:pt x="531157" y="0"/>
                  </a:moveTo>
                  <a:cubicBezTo>
                    <a:pt x="237807" y="0"/>
                    <a:pt x="0" y="181951"/>
                    <a:pt x="0" y="406400"/>
                  </a:cubicBezTo>
                  <a:cubicBezTo>
                    <a:pt x="0" y="630849"/>
                    <a:pt x="237807" y="812800"/>
                    <a:pt x="531157" y="812800"/>
                  </a:cubicBezTo>
                  <a:cubicBezTo>
                    <a:pt x="824507" y="812800"/>
                    <a:pt x="1062314" y="630849"/>
                    <a:pt x="1062314" y="406400"/>
                  </a:cubicBezTo>
                  <a:cubicBezTo>
                    <a:pt x="1062314" y="181951"/>
                    <a:pt x="824507" y="0"/>
                    <a:pt x="531157" y="0"/>
                  </a:cubicBezTo>
                  <a:close/>
                </a:path>
              </a:pathLst>
            </a:custGeom>
            <a:solidFill>
              <a:srgbClr val="19324D">
                <a:alpha val="41961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99592" y="38100"/>
              <a:ext cx="86313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8700" y="2776995"/>
            <a:ext cx="15782974" cy="7002854"/>
            <a:chOff x="0" y="0"/>
            <a:chExt cx="3929954" cy="174370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929954" cy="1743708"/>
            </a:xfrm>
            <a:custGeom>
              <a:avLst/>
              <a:gdLst/>
              <a:ahLst/>
              <a:cxnLst/>
              <a:rect r="r" b="b" t="t" l="l"/>
              <a:pathLst>
                <a:path h="1743708" w="3929954">
                  <a:moveTo>
                    <a:pt x="16187" y="0"/>
                  </a:moveTo>
                  <a:lnTo>
                    <a:pt x="3913766" y="0"/>
                  </a:lnTo>
                  <a:cubicBezTo>
                    <a:pt x="3922706" y="0"/>
                    <a:pt x="3929954" y="7247"/>
                    <a:pt x="3929954" y="16187"/>
                  </a:cubicBezTo>
                  <a:lnTo>
                    <a:pt x="3929954" y="1727520"/>
                  </a:lnTo>
                  <a:cubicBezTo>
                    <a:pt x="3929954" y="1731813"/>
                    <a:pt x="3928248" y="1735931"/>
                    <a:pt x="3925212" y="1738966"/>
                  </a:cubicBezTo>
                  <a:cubicBezTo>
                    <a:pt x="3922177" y="1742002"/>
                    <a:pt x="3918059" y="1743708"/>
                    <a:pt x="3913766" y="1743708"/>
                  </a:cubicBezTo>
                  <a:lnTo>
                    <a:pt x="16187" y="1743708"/>
                  </a:lnTo>
                  <a:cubicBezTo>
                    <a:pt x="7247" y="1743708"/>
                    <a:pt x="0" y="1736460"/>
                    <a:pt x="0" y="1727520"/>
                  </a:cubicBezTo>
                  <a:lnTo>
                    <a:pt x="0" y="16187"/>
                  </a:lnTo>
                  <a:cubicBezTo>
                    <a:pt x="0" y="11894"/>
                    <a:pt x="1705" y="7777"/>
                    <a:pt x="4741" y="4741"/>
                  </a:cubicBezTo>
                  <a:cubicBezTo>
                    <a:pt x="7777" y="1705"/>
                    <a:pt x="11894" y="0"/>
                    <a:pt x="16187" y="0"/>
                  </a:cubicBezTo>
                  <a:close/>
                </a:path>
              </a:pathLst>
            </a:custGeom>
            <a:solidFill>
              <a:srgbClr val="D8EFF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28575"/>
              <a:ext cx="3929954" cy="17151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83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028700" y="1028700"/>
            <a:ext cx="12384211" cy="1354537"/>
            <a:chOff x="0" y="0"/>
            <a:chExt cx="2708418" cy="29623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708418" cy="296236"/>
            </a:xfrm>
            <a:custGeom>
              <a:avLst/>
              <a:gdLst/>
              <a:ahLst/>
              <a:cxnLst/>
              <a:rect r="r" b="b" t="t" l="l"/>
              <a:pathLst>
                <a:path h="296236" w="2708418">
                  <a:moveTo>
                    <a:pt x="20630" y="0"/>
                  </a:moveTo>
                  <a:lnTo>
                    <a:pt x="2687788" y="0"/>
                  </a:lnTo>
                  <a:cubicBezTo>
                    <a:pt x="2693260" y="0"/>
                    <a:pt x="2698507" y="2173"/>
                    <a:pt x="2702376" y="6042"/>
                  </a:cubicBezTo>
                  <a:cubicBezTo>
                    <a:pt x="2706245" y="9911"/>
                    <a:pt x="2708418" y="15158"/>
                    <a:pt x="2708418" y="20630"/>
                  </a:cubicBezTo>
                  <a:lnTo>
                    <a:pt x="2708418" y="275607"/>
                  </a:lnTo>
                  <a:cubicBezTo>
                    <a:pt x="2708418" y="287000"/>
                    <a:pt x="2699182" y="296236"/>
                    <a:pt x="2687788" y="296236"/>
                  </a:cubicBezTo>
                  <a:lnTo>
                    <a:pt x="20630" y="296236"/>
                  </a:lnTo>
                  <a:cubicBezTo>
                    <a:pt x="9236" y="296236"/>
                    <a:pt x="0" y="287000"/>
                    <a:pt x="0" y="275607"/>
                  </a:cubicBezTo>
                  <a:lnTo>
                    <a:pt x="0" y="20630"/>
                  </a:lnTo>
                  <a:cubicBezTo>
                    <a:pt x="0" y="9236"/>
                    <a:pt x="9236" y="0"/>
                    <a:pt x="20630" y="0"/>
                  </a:cubicBezTo>
                  <a:close/>
                </a:path>
              </a:pathLst>
            </a:custGeom>
            <a:solidFill>
              <a:srgbClr val="D8EFF0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19050"/>
              <a:ext cx="2708418" cy="2771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83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382140" y="1141735"/>
            <a:ext cx="13361238" cy="1082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125"/>
              </a:lnSpc>
              <a:spcBef>
                <a:spcPct val="0"/>
              </a:spcBef>
            </a:pPr>
            <a:r>
              <a:rPr lang="en-US" b="true" sz="6500">
                <a:solidFill>
                  <a:srgbClr val="0F3157"/>
                </a:solidFill>
                <a:latin typeface="Poppins Bold"/>
                <a:ea typeface="Poppins Bold"/>
                <a:cs typeface="Poppins Bold"/>
                <a:sym typeface="Poppins Bold"/>
              </a:rPr>
              <a:t>Conception de l’application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14995776" y="-3807453"/>
            <a:ext cx="8299576" cy="6584448"/>
            <a:chOff x="0" y="0"/>
            <a:chExt cx="102452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024520" cy="812800"/>
            </a:xfrm>
            <a:custGeom>
              <a:avLst/>
              <a:gdLst/>
              <a:ahLst/>
              <a:cxnLst/>
              <a:rect r="r" b="b" t="t" l="l"/>
              <a:pathLst>
                <a:path h="812800" w="1024520">
                  <a:moveTo>
                    <a:pt x="512260" y="0"/>
                  </a:moveTo>
                  <a:cubicBezTo>
                    <a:pt x="229347" y="0"/>
                    <a:pt x="0" y="181951"/>
                    <a:pt x="0" y="406400"/>
                  </a:cubicBezTo>
                  <a:cubicBezTo>
                    <a:pt x="0" y="630849"/>
                    <a:pt x="229347" y="812800"/>
                    <a:pt x="512260" y="812800"/>
                  </a:cubicBezTo>
                  <a:cubicBezTo>
                    <a:pt x="795173" y="812800"/>
                    <a:pt x="1024520" y="630849"/>
                    <a:pt x="1024520" y="406400"/>
                  </a:cubicBezTo>
                  <a:cubicBezTo>
                    <a:pt x="1024520" y="181951"/>
                    <a:pt x="795173" y="0"/>
                    <a:pt x="512260" y="0"/>
                  </a:cubicBezTo>
                  <a:close/>
                </a:path>
              </a:pathLst>
            </a:custGeom>
            <a:solidFill>
              <a:srgbClr val="19324D">
                <a:alpha val="15686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96049" y="19050"/>
              <a:ext cx="832422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382140" y="2898784"/>
            <a:ext cx="15157910" cy="54165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99"/>
              </a:lnSpc>
            </a:pPr>
            <a:r>
              <a:rPr lang="en-US" sz="3499" b="true">
                <a:solidFill>
                  <a:srgbClr val="0F3157"/>
                </a:solidFill>
                <a:latin typeface="Poppins Bold"/>
                <a:ea typeface="Poppins Bold"/>
                <a:cs typeface="Poppins Bold"/>
                <a:sym typeface="Poppins Bold"/>
              </a:rPr>
              <a:t>Partie Mobile:</a:t>
            </a:r>
          </a:p>
          <a:p>
            <a:pPr algn="l" marL="647697" indent="-323848" lvl="1">
              <a:lnSpc>
                <a:spcPts val="7499"/>
              </a:lnSpc>
              <a:buFont typeface="Arial"/>
              <a:buChar char="•"/>
            </a:pPr>
            <a:r>
              <a:rPr lang="en-US" sz="2999">
                <a:solidFill>
                  <a:srgbClr val="0F3157"/>
                </a:solidFill>
                <a:latin typeface="Poppins"/>
                <a:ea typeface="Poppins"/>
                <a:cs typeface="Poppins"/>
                <a:sym typeface="Poppins"/>
              </a:rPr>
              <a:t>cr</a:t>
            </a:r>
            <a:r>
              <a:rPr lang="en-US" sz="2999">
                <a:solidFill>
                  <a:srgbClr val="0F3157"/>
                </a:solidFill>
                <a:latin typeface="Poppins"/>
                <a:ea typeface="Poppins"/>
                <a:cs typeface="Poppins"/>
                <a:sym typeface="Poppins"/>
              </a:rPr>
              <a:t>éer des alertes  </a:t>
            </a:r>
          </a:p>
          <a:p>
            <a:pPr algn="l" marL="647697" indent="-323848" lvl="1">
              <a:lnSpc>
                <a:spcPts val="7499"/>
              </a:lnSpc>
              <a:buFont typeface="Arial"/>
              <a:buChar char="•"/>
            </a:pPr>
            <a:r>
              <a:rPr lang="en-US" sz="2999">
                <a:solidFill>
                  <a:srgbClr val="0F3157"/>
                </a:solidFill>
                <a:latin typeface="Poppins"/>
                <a:ea typeface="Poppins"/>
                <a:cs typeface="Poppins"/>
                <a:sym typeface="Poppins"/>
              </a:rPr>
              <a:t>répondre à des alertes</a:t>
            </a:r>
          </a:p>
          <a:p>
            <a:pPr algn="l" marL="647697" indent="-323848" lvl="1">
              <a:lnSpc>
                <a:spcPts val="7499"/>
              </a:lnSpc>
              <a:buFont typeface="Arial"/>
              <a:buChar char="•"/>
            </a:pPr>
            <a:r>
              <a:rPr lang="en-US" sz="2999">
                <a:solidFill>
                  <a:srgbClr val="0F3157"/>
                </a:solidFill>
                <a:latin typeface="Poppins"/>
                <a:ea typeface="Poppins"/>
                <a:cs typeface="Poppins"/>
                <a:sym typeface="Poppins"/>
              </a:rPr>
              <a:t>voir les alertes en cours</a:t>
            </a:r>
          </a:p>
          <a:p>
            <a:pPr algn="l" marL="647697" indent="-323848" lvl="1">
              <a:lnSpc>
                <a:spcPts val="7499"/>
              </a:lnSpc>
              <a:buFont typeface="Arial"/>
              <a:buChar char="•"/>
            </a:pPr>
            <a:r>
              <a:rPr lang="en-US" sz="2999">
                <a:solidFill>
                  <a:srgbClr val="0F3157"/>
                </a:solidFill>
                <a:latin typeface="Poppins"/>
                <a:ea typeface="Poppins"/>
                <a:cs typeface="Poppins"/>
                <a:sym typeface="Poppins"/>
              </a:rPr>
              <a:t>r</a:t>
            </a:r>
            <a:r>
              <a:rPr lang="en-US" sz="2999">
                <a:solidFill>
                  <a:srgbClr val="0F3157"/>
                </a:solidFill>
                <a:latin typeface="Poppins"/>
                <a:ea typeface="Poppins"/>
                <a:cs typeface="Poppins"/>
                <a:sym typeface="Poppins"/>
              </a:rPr>
              <a:t>evenir sur des alertes passée</a:t>
            </a:r>
          </a:p>
          <a:p>
            <a:pPr algn="l" marL="647697" indent="-323848" lvl="1">
              <a:lnSpc>
                <a:spcPts val="7499"/>
              </a:lnSpc>
              <a:buFont typeface="Arial"/>
              <a:buChar char="•"/>
            </a:pPr>
            <a:r>
              <a:rPr lang="en-US" sz="2999">
                <a:solidFill>
                  <a:srgbClr val="0F3157"/>
                </a:solidFill>
                <a:latin typeface="Poppins"/>
                <a:ea typeface="Poppins"/>
                <a:cs typeface="Poppins"/>
                <a:sym typeface="Poppins"/>
              </a:rPr>
              <a:t>avoir accès à son emplois du temps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7259300" y="9163050"/>
            <a:ext cx="152400" cy="24765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4899"/>
              </a:lnSpc>
              <a:spcBef>
                <a:spcPct val="0"/>
              </a:spcBef>
            </a:pPr>
            <a:r>
              <a:rPr lang="en-US" b="true" sz="3499">
                <a:solidFill>
                  <a:srgbClr val="053D57"/>
                </a:solidFill>
                <a:latin typeface="Poppins Bold"/>
                <a:ea typeface="Poppins Bold"/>
                <a:cs typeface="Poppins Bold"/>
                <a:sym typeface="Poppins Bold"/>
              </a:rPr>
              <a:t>13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4BACAB">
                <a:alpha val="100000"/>
              </a:srgbClr>
            </a:gs>
            <a:gs pos="100000">
              <a:srgbClr val="81EBE4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273414" y="8665726"/>
            <a:ext cx="8605745" cy="6584448"/>
            <a:chOff x="0" y="0"/>
            <a:chExt cx="1062314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62314" cy="812800"/>
            </a:xfrm>
            <a:custGeom>
              <a:avLst/>
              <a:gdLst/>
              <a:ahLst/>
              <a:cxnLst/>
              <a:rect r="r" b="b" t="t" l="l"/>
              <a:pathLst>
                <a:path h="812800" w="1062314">
                  <a:moveTo>
                    <a:pt x="531157" y="0"/>
                  </a:moveTo>
                  <a:cubicBezTo>
                    <a:pt x="237807" y="0"/>
                    <a:pt x="0" y="181951"/>
                    <a:pt x="0" y="406400"/>
                  </a:cubicBezTo>
                  <a:cubicBezTo>
                    <a:pt x="0" y="630849"/>
                    <a:pt x="237807" y="812800"/>
                    <a:pt x="531157" y="812800"/>
                  </a:cubicBezTo>
                  <a:cubicBezTo>
                    <a:pt x="824507" y="812800"/>
                    <a:pt x="1062314" y="630849"/>
                    <a:pt x="1062314" y="406400"/>
                  </a:cubicBezTo>
                  <a:cubicBezTo>
                    <a:pt x="1062314" y="181951"/>
                    <a:pt x="824507" y="0"/>
                    <a:pt x="531157" y="0"/>
                  </a:cubicBezTo>
                  <a:close/>
                </a:path>
              </a:pathLst>
            </a:custGeom>
            <a:solidFill>
              <a:srgbClr val="19324D">
                <a:alpha val="41961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99592" y="38100"/>
              <a:ext cx="86313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38225" y="2776995"/>
            <a:ext cx="16031655" cy="7002854"/>
            <a:chOff x="0" y="0"/>
            <a:chExt cx="3991875" cy="174370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991875" cy="1743708"/>
            </a:xfrm>
            <a:custGeom>
              <a:avLst/>
              <a:gdLst/>
              <a:ahLst/>
              <a:cxnLst/>
              <a:rect r="r" b="b" t="t" l="l"/>
              <a:pathLst>
                <a:path h="1743708" w="3991875">
                  <a:moveTo>
                    <a:pt x="15936" y="0"/>
                  </a:moveTo>
                  <a:lnTo>
                    <a:pt x="3975939" y="0"/>
                  </a:lnTo>
                  <a:cubicBezTo>
                    <a:pt x="3984740" y="0"/>
                    <a:pt x="3991875" y="7135"/>
                    <a:pt x="3991875" y="15936"/>
                  </a:cubicBezTo>
                  <a:lnTo>
                    <a:pt x="3991875" y="1727771"/>
                  </a:lnTo>
                  <a:cubicBezTo>
                    <a:pt x="3991875" y="1736573"/>
                    <a:pt x="3984740" y="1743708"/>
                    <a:pt x="3975939" y="1743708"/>
                  </a:cubicBezTo>
                  <a:lnTo>
                    <a:pt x="15936" y="1743708"/>
                  </a:lnTo>
                  <a:cubicBezTo>
                    <a:pt x="7135" y="1743708"/>
                    <a:pt x="0" y="1736573"/>
                    <a:pt x="0" y="1727771"/>
                  </a:cubicBezTo>
                  <a:lnTo>
                    <a:pt x="0" y="15936"/>
                  </a:lnTo>
                  <a:cubicBezTo>
                    <a:pt x="0" y="7135"/>
                    <a:pt x="7135" y="0"/>
                    <a:pt x="15936" y="0"/>
                  </a:cubicBezTo>
                  <a:close/>
                </a:path>
              </a:pathLst>
            </a:custGeom>
            <a:solidFill>
              <a:srgbClr val="D8EFF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28575"/>
              <a:ext cx="3991875" cy="17151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83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028700" y="1028700"/>
            <a:ext cx="12384211" cy="1354537"/>
            <a:chOff x="0" y="0"/>
            <a:chExt cx="2708418" cy="29623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708418" cy="296236"/>
            </a:xfrm>
            <a:custGeom>
              <a:avLst/>
              <a:gdLst/>
              <a:ahLst/>
              <a:cxnLst/>
              <a:rect r="r" b="b" t="t" l="l"/>
              <a:pathLst>
                <a:path h="296236" w="2708418">
                  <a:moveTo>
                    <a:pt x="20630" y="0"/>
                  </a:moveTo>
                  <a:lnTo>
                    <a:pt x="2687788" y="0"/>
                  </a:lnTo>
                  <a:cubicBezTo>
                    <a:pt x="2693260" y="0"/>
                    <a:pt x="2698507" y="2173"/>
                    <a:pt x="2702376" y="6042"/>
                  </a:cubicBezTo>
                  <a:cubicBezTo>
                    <a:pt x="2706245" y="9911"/>
                    <a:pt x="2708418" y="15158"/>
                    <a:pt x="2708418" y="20630"/>
                  </a:cubicBezTo>
                  <a:lnTo>
                    <a:pt x="2708418" y="275607"/>
                  </a:lnTo>
                  <a:cubicBezTo>
                    <a:pt x="2708418" y="287000"/>
                    <a:pt x="2699182" y="296236"/>
                    <a:pt x="2687788" y="296236"/>
                  </a:cubicBezTo>
                  <a:lnTo>
                    <a:pt x="20630" y="296236"/>
                  </a:lnTo>
                  <a:cubicBezTo>
                    <a:pt x="9236" y="296236"/>
                    <a:pt x="0" y="287000"/>
                    <a:pt x="0" y="275607"/>
                  </a:cubicBezTo>
                  <a:lnTo>
                    <a:pt x="0" y="20630"/>
                  </a:lnTo>
                  <a:cubicBezTo>
                    <a:pt x="0" y="9236"/>
                    <a:pt x="9236" y="0"/>
                    <a:pt x="20630" y="0"/>
                  </a:cubicBezTo>
                  <a:close/>
                </a:path>
              </a:pathLst>
            </a:custGeom>
            <a:solidFill>
              <a:srgbClr val="D8EFF0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19050"/>
              <a:ext cx="2708418" cy="2771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83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4995776" y="-3807453"/>
            <a:ext cx="8299576" cy="6584448"/>
            <a:chOff x="0" y="0"/>
            <a:chExt cx="102452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024520" cy="812800"/>
            </a:xfrm>
            <a:custGeom>
              <a:avLst/>
              <a:gdLst/>
              <a:ahLst/>
              <a:cxnLst/>
              <a:rect r="r" b="b" t="t" l="l"/>
              <a:pathLst>
                <a:path h="812800" w="1024520">
                  <a:moveTo>
                    <a:pt x="512260" y="0"/>
                  </a:moveTo>
                  <a:cubicBezTo>
                    <a:pt x="229347" y="0"/>
                    <a:pt x="0" y="181951"/>
                    <a:pt x="0" y="406400"/>
                  </a:cubicBezTo>
                  <a:cubicBezTo>
                    <a:pt x="0" y="630849"/>
                    <a:pt x="229347" y="812800"/>
                    <a:pt x="512260" y="812800"/>
                  </a:cubicBezTo>
                  <a:cubicBezTo>
                    <a:pt x="795173" y="812800"/>
                    <a:pt x="1024520" y="630849"/>
                    <a:pt x="1024520" y="406400"/>
                  </a:cubicBezTo>
                  <a:cubicBezTo>
                    <a:pt x="1024520" y="181951"/>
                    <a:pt x="795173" y="0"/>
                    <a:pt x="512260" y="0"/>
                  </a:cubicBezTo>
                  <a:close/>
                </a:path>
              </a:pathLst>
            </a:custGeom>
            <a:solidFill>
              <a:srgbClr val="19324D">
                <a:alpha val="15686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96049" y="19050"/>
              <a:ext cx="832422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382140" y="4967467"/>
            <a:ext cx="3511026" cy="2837060"/>
            <a:chOff x="0" y="0"/>
            <a:chExt cx="7858494" cy="63500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7859764" cy="6350000"/>
            </a:xfrm>
            <a:custGeom>
              <a:avLst/>
              <a:gdLst/>
              <a:ahLst/>
              <a:cxnLst/>
              <a:rect r="r" b="b" t="t" l="l"/>
              <a:pathLst>
                <a:path h="6350000" w="7859764">
                  <a:moveTo>
                    <a:pt x="7407416" y="0"/>
                  </a:moveTo>
                  <a:lnTo>
                    <a:pt x="451078" y="0"/>
                  </a:lnTo>
                  <a:cubicBezTo>
                    <a:pt x="201177" y="0"/>
                    <a:pt x="0" y="162560"/>
                    <a:pt x="0" y="364490"/>
                  </a:cubicBezTo>
                  <a:lnTo>
                    <a:pt x="0" y="5986780"/>
                  </a:lnTo>
                  <a:cubicBezTo>
                    <a:pt x="0" y="6187440"/>
                    <a:pt x="201177" y="6350000"/>
                    <a:pt x="451078" y="6350000"/>
                  </a:cubicBezTo>
                  <a:lnTo>
                    <a:pt x="7408988" y="6350000"/>
                  </a:lnTo>
                  <a:cubicBezTo>
                    <a:pt x="7657316" y="6350000"/>
                    <a:pt x="7859764" y="6187440"/>
                    <a:pt x="7859764" y="5985510"/>
                  </a:cubicBezTo>
                  <a:lnTo>
                    <a:pt x="7859764" y="364490"/>
                  </a:lnTo>
                  <a:cubicBezTo>
                    <a:pt x="7858494" y="162560"/>
                    <a:pt x="7657316" y="0"/>
                    <a:pt x="7407416" y="0"/>
                  </a:cubicBezTo>
                  <a:close/>
                </a:path>
              </a:pathLst>
            </a:custGeom>
            <a:blipFill>
              <a:blip r:embed="rId2"/>
              <a:stretch>
                <a:fillRect l="0" t="-8247" r="0" b="-8247"/>
              </a:stretch>
            </a:blip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5880166" y="4967467"/>
            <a:ext cx="5870709" cy="2837060"/>
            <a:chOff x="0" y="0"/>
            <a:chExt cx="13140014" cy="63500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3141285" cy="6350000"/>
            </a:xfrm>
            <a:custGeom>
              <a:avLst/>
              <a:gdLst/>
              <a:ahLst/>
              <a:cxnLst/>
              <a:rect r="r" b="b" t="t" l="l"/>
              <a:pathLst>
                <a:path h="6350000" w="13141285">
                  <a:moveTo>
                    <a:pt x="12385777" y="0"/>
                  </a:moveTo>
                  <a:lnTo>
                    <a:pt x="754237" y="0"/>
                  </a:lnTo>
                  <a:cubicBezTo>
                    <a:pt x="336384" y="0"/>
                    <a:pt x="0" y="162560"/>
                    <a:pt x="0" y="364490"/>
                  </a:cubicBezTo>
                  <a:lnTo>
                    <a:pt x="0" y="5986780"/>
                  </a:lnTo>
                  <a:cubicBezTo>
                    <a:pt x="0" y="6187440"/>
                    <a:pt x="336384" y="6350000"/>
                    <a:pt x="754237" y="6350000"/>
                  </a:cubicBezTo>
                  <a:lnTo>
                    <a:pt x="12388406" y="6350000"/>
                  </a:lnTo>
                  <a:cubicBezTo>
                    <a:pt x="12803630" y="6350000"/>
                    <a:pt x="13141285" y="6187440"/>
                    <a:pt x="13141285" y="5985510"/>
                  </a:cubicBezTo>
                  <a:lnTo>
                    <a:pt x="13141285" y="364490"/>
                  </a:lnTo>
                  <a:cubicBezTo>
                    <a:pt x="13140013" y="162560"/>
                    <a:pt x="12803630" y="0"/>
                    <a:pt x="12385777" y="0"/>
                  </a:cubicBezTo>
                  <a:close/>
                </a:path>
              </a:pathLst>
            </a:custGeom>
            <a:blipFill>
              <a:blip r:embed="rId3"/>
              <a:stretch>
                <a:fillRect l="-3281" t="0" r="-3281" b="0"/>
              </a:stretch>
            </a:blipFill>
          </p:spPr>
        </p:sp>
      </p:grpSp>
      <p:sp>
        <p:nvSpPr>
          <p:cNvPr name="TextBox 18" id="18"/>
          <p:cNvSpPr txBox="true"/>
          <p:nvPr/>
        </p:nvSpPr>
        <p:spPr>
          <a:xfrm rot="0">
            <a:off x="1382140" y="1141735"/>
            <a:ext cx="13361238" cy="1082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125"/>
              </a:lnSpc>
              <a:spcBef>
                <a:spcPct val="0"/>
              </a:spcBef>
            </a:pPr>
            <a:r>
              <a:rPr lang="en-US" b="true" sz="6500">
                <a:solidFill>
                  <a:srgbClr val="0F3157"/>
                </a:solidFill>
                <a:latin typeface="Poppins Bold"/>
                <a:ea typeface="Poppins Bold"/>
                <a:cs typeface="Poppins Bold"/>
                <a:sym typeface="Poppins Bold"/>
              </a:rPr>
              <a:t>Choix techniques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382140" y="3367845"/>
            <a:ext cx="3511026" cy="7384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527"/>
              </a:lnSpc>
              <a:spcBef>
                <a:spcPct val="0"/>
              </a:spcBef>
            </a:pPr>
            <a:r>
              <a:rPr lang="en-US" b="true" sz="4421">
                <a:solidFill>
                  <a:srgbClr val="0F3157"/>
                </a:solidFill>
                <a:latin typeface="Poppins Bold"/>
                <a:ea typeface="Poppins Bold"/>
                <a:cs typeface="Poppins Bold"/>
                <a:sym typeface="Poppins Bold"/>
              </a:rPr>
              <a:t>Back-end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12198501" y="4265698"/>
            <a:ext cx="4090120" cy="4025447"/>
            <a:chOff x="0" y="0"/>
            <a:chExt cx="9154642" cy="9009887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9155912" cy="9009887"/>
            </a:xfrm>
            <a:custGeom>
              <a:avLst/>
              <a:gdLst/>
              <a:ahLst/>
              <a:cxnLst/>
              <a:rect r="r" b="b" t="t" l="l"/>
              <a:pathLst>
                <a:path h="9009887" w="9155912">
                  <a:moveTo>
                    <a:pt x="8629165" y="0"/>
                  </a:moveTo>
                  <a:lnTo>
                    <a:pt x="525476" y="0"/>
                  </a:lnTo>
                  <a:cubicBezTo>
                    <a:pt x="234359" y="0"/>
                    <a:pt x="0" y="230653"/>
                    <a:pt x="0" y="517168"/>
                  </a:cubicBezTo>
                  <a:lnTo>
                    <a:pt x="0" y="8494522"/>
                  </a:lnTo>
                  <a:cubicBezTo>
                    <a:pt x="0" y="8779235"/>
                    <a:pt x="234359" y="9009887"/>
                    <a:pt x="525476" y="9009887"/>
                  </a:cubicBezTo>
                  <a:lnTo>
                    <a:pt x="8630996" y="9009887"/>
                  </a:lnTo>
                  <a:cubicBezTo>
                    <a:pt x="8920283" y="9009887"/>
                    <a:pt x="9155912" y="8779235"/>
                    <a:pt x="9155912" y="8492720"/>
                  </a:cubicBezTo>
                  <a:lnTo>
                    <a:pt x="9155912" y="517168"/>
                  </a:lnTo>
                  <a:cubicBezTo>
                    <a:pt x="9154642" y="230653"/>
                    <a:pt x="8920283" y="0"/>
                    <a:pt x="8629165" y="0"/>
                  </a:cubicBezTo>
                  <a:close/>
                </a:path>
              </a:pathLst>
            </a:custGeom>
            <a:blipFill>
              <a:blip r:embed="rId4"/>
              <a:stretch>
                <a:fillRect l="0" t="-810" r="0" b="-810"/>
              </a:stretch>
            </a:blipFill>
          </p:spPr>
        </p:sp>
      </p:grpSp>
      <p:sp>
        <p:nvSpPr>
          <p:cNvPr name="TextBox 22" id="22"/>
          <p:cNvSpPr txBox="true"/>
          <p:nvPr/>
        </p:nvSpPr>
        <p:spPr>
          <a:xfrm rot="0">
            <a:off x="17259300" y="9163050"/>
            <a:ext cx="152400" cy="24765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4899"/>
              </a:lnSpc>
              <a:spcBef>
                <a:spcPct val="0"/>
              </a:spcBef>
            </a:pPr>
            <a:r>
              <a:rPr lang="en-US" b="true" sz="3499">
                <a:solidFill>
                  <a:srgbClr val="053D57"/>
                </a:solidFill>
                <a:latin typeface="Poppins Bold"/>
                <a:ea typeface="Poppins Bold"/>
                <a:cs typeface="Poppins Bold"/>
                <a:sym typeface="Poppins Bold"/>
              </a:rPr>
              <a:t>14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4BACAB">
                <a:alpha val="100000"/>
              </a:srgbClr>
            </a:gs>
            <a:gs pos="100000">
              <a:srgbClr val="81EBE4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273414" y="8665726"/>
            <a:ext cx="8605745" cy="6584448"/>
            <a:chOff x="0" y="0"/>
            <a:chExt cx="1062314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62314" cy="812800"/>
            </a:xfrm>
            <a:custGeom>
              <a:avLst/>
              <a:gdLst/>
              <a:ahLst/>
              <a:cxnLst/>
              <a:rect r="r" b="b" t="t" l="l"/>
              <a:pathLst>
                <a:path h="812800" w="1062314">
                  <a:moveTo>
                    <a:pt x="531157" y="0"/>
                  </a:moveTo>
                  <a:cubicBezTo>
                    <a:pt x="237807" y="0"/>
                    <a:pt x="0" y="181951"/>
                    <a:pt x="0" y="406400"/>
                  </a:cubicBezTo>
                  <a:cubicBezTo>
                    <a:pt x="0" y="630849"/>
                    <a:pt x="237807" y="812800"/>
                    <a:pt x="531157" y="812800"/>
                  </a:cubicBezTo>
                  <a:cubicBezTo>
                    <a:pt x="824507" y="812800"/>
                    <a:pt x="1062314" y="630849"/>
                    <a:pt x="1062314" y="406400"/>
                  </a:cubicBezTo>
                  <a:cubicBezTo>
                    <a:pt x="1062314" y="181951"/>
                    <a:pt x="824507" y="0"/>
                    <a:pt x="531157" y="0"/>
                  </a:cubicBezTo>
                  <a:close/>
                </a:path>
              </a:pathLst>
            </a:custGeom>
            <a:solidFill>
              <a:srgbClr val="19324D">
                <a:alpha val="41961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99592" y="38100"/>
              <a:ext cx="86313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19175" y="2776995"/>
            <a:ext cx="15981919" cy="7002854"/>
            <a:chOff x="0" y="0"/>
            <a:chExt cx="3979491" cy="174370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979491" cy="1743708"/>
            </a:xfrm>
            <a:custGeom>
              <a:avLst/>
              <a:gdLst/>
              <a:ahLst/>
              <a:cxnLst/>
              <a:rect r="r" b="b" t="t" l="l"/>
              <a:pathLst>
                <a:path h="1743708" w="3979491">
                  <a:moveTo>
                    <a:pt x="15986" y="0"/>
                  </a:moveTo>
                  <a:lnTo>
                    <a:pt x="3963505" y="0"/>
                  </a:lnTo>
                  <a:cubicBezTo>
                    <a:pt x="3967745" y="0"/>
                    <a:pt x="3971811" y="1684"/>
                    <a:pt x="3974809" y="4682"/>
                  </a:cubicBezTo>
                  <a:cubicBezTo>
                    <a:pt x="3977806" y="7680"/>
                    <a:pt x="3979491" y="11746"/>
                    <a:pt x="3979491" y="15986"/>
                  </a:cubicBezTo>
                  <a:lnTo>
                    <a:pt x="3979491" y="1727722"/>
                  </a:lnTo>
                  <a:cubicBezTo>
                    <a:pt x="3979491" y="1731962"/>
                    <a:pt x="3977806" y="1736028"/>
                    <a:pt x="3974809" y="1739025"/>
                  </a:cubicBezTo>
                  <a:cubicBezTo>
                    <a:pt x="3971811" y="1742023"/>
                    <a:pt x="3967745" y="1743708"/>
                    <a:pt x="3963505" y="1743708"/>
                  </a:cubicBezTo>
                  <a:lnTo>
                    <a:pt x="15986" y="1743708"/>
                  </a:lnTo>
                  <a:cubicBezTo>
                    <a:pt x="11746" y="1743708"/>
                    <a:pt x="7680" y="1742023"/>
                    <a:pt x="4682" y="1739025"/>
                  </a:cubicBezTo>
                  <a:cubicBezTo>
                    <a:pt x="1684" y="1736028"/>
                    <a:pt x="0" y="1731962"/>
                    <a:pt x="0" y="1727722"/>
                  </a:cubicBezTo>
                  <a:lnTo>
                    <a:pt x="0" y="15986"/>
                  </a:lnTo>
                  <a:cubicBezTo>
                    <a:pt x="0" y="11746"/>
                    <a:pt x="1684" y="7680"/>
                    <a:pt x="4682" y="4682"/>
                  </a:cubicBezTo>
                  <a:cubicBezTo>
                    <a:pt x="7680" y="1684"/>
                    <a:pt x="11746" y="0"/>
                    <a:pt x="15986" y="0"/>
                  </a:cubicBezTo>
                  <a:close/>
                </a:path>
              </a:pathLst>
            </a:custGeom>
            <a:solidFill>
              <a:srgbClr val="D8EFF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28575"/>
              <a:ext cx="3979491" cy="17151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83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028700" y="1028700"/>
            <a:ext cx="12384211" cy="1354537"/>
            <a:chOff x="0" y="0"/>
            <a:chExt cx="2708418" cy="29623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708418" cy="296236"/>
            </a:xfrm>
            <a:custGeom>
              <a:avLst/>
              <a:gdLst/>
              <a:ahLst/>
              <a:cxnLst/>
              <a:rect r="r" b="b" t="t" l="l"/>
              <a:pathLst>
                <a:path h="296236" w="2708418">
                  <a:moveTo>
                    <a:pt x="20630" y="0"/>
                  </a:moveTo>
                  <a:lnTo>
                    <a:pt x="2687788" y="0"/>
                  </a:lnTo>
                  <a:cubicBezTo>
                    <a:pt x="2693260" y="0"/>
                    <a:pt x="2698507" y="2173"/>
                    <a:pt x="2702376" y="6042"/>
                  </a:cubicBezTo>
                  <a:cubicBezTo>
                    <a:pt x="2706245" y="9911"/>
                    <a:pt x="2708418" y="15158"/>
                    <a:pt x="2708418" y="20630"/>
                  </a:cubicBezTo>
                  <a:lnTo>
                    <a:pt x="2708418" y="275607"/>
                  </a:lnTo>
                  <a:cubicBezTo>
                    <a:pt x="2708418" y="287000"/>
                    <a:pt x="2699182" y="296236"/>
                    <a:pt x="2687788" y="296236"/>
                  </a:cubicBezTo>
                  <a:lnTo>
                    <a:pt x="20630" y="296236"/>
                  </a:lnTo>
                  <a:cubicBezTo>
                    <a:pt x="9236" y="296236"/>
                    <a:pt x="0" y="287000"/>
                    <a:pt x="0" y="275607"/>
                  </a:cubicBezTo>
                  <a:lnTo>
                    <a:pt x="0" y="20630"/>
                  </a:lnTo>
                  <a:cubicBezTo>
                    <a:pt x="0" y="9236"/>
                    <a:pt x="9236" y="0"/>
                    <a:pt x="20630" y="0"/>
                  </a:cubicBezTo>
                  <a:close/>
                </a:path>
              </a:pathLst>
            </a:custGeom>
            <a:solidFill>
              <a:srgbClr val="D8EFF0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19050"/>
              <a:ext cx="2708418" cy="2771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83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4995776" y="-3807453"/>
            <a:ext cx="8299576" cy="6584448"/>
            <a:chOff x="0" y="0"/>
            <a:chExt cx="102452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024520" cy="812800"/>
            </a:xfrm>
            <a:custGeom>
              <a:avLst/>
              <a:gdLst/>
              <a:ahLst/>
              <a:cxnLst/>
              <a:rect r="r" b="b" t="t" l="l"/>
              <a:pathLst>
                <a:path h="812800" w="1024520">
                  <a:moveTo>
                    <a:pt x="512260" y="0"/>
                  </a:moveTo>
                  <a:cubicBezTo>
                    <a:pt x="229347" y="0"/>
                    <a:pt x="0" y="181951"/>
                    <a:pt x="0" y="406400"/>
                  </a:cubicBezTo>
                  <a:cubicBezTo>
                    <a:pt x="0" y="630849"/>
                    <a:pt x="229347" y="812800"/>
                    <a:pt x="512260" y="812800"/>
                  </a:cubicBezTo>
                  <a:cubicBezTo>
                    <a:pt x="795173" y="812800"/>
                    <a:pt x="1024520" y="630849"/>
                    <a:pt x="1024520" y="406400"/>
                  </a:cubicBezTo>
                  <a:cubicBezTo>
                    <a:pt x="1024520" y="181951"/>
                    <a:pt x="795173" y="0"/>
                    <a:pt x="512260" y="0"/>
                  </a:cubicBezTo>
                  <a:close/>
                </a:path>
              </a:pathLst>
            </a:custGeom>
            <a:solidFill>
              <a:srgbClr val="19324D">
                <a:alpha val="15686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96049" y="19050"/>
              <a:ext cx="832422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5090456" y="4641608"/>
            <a:ext cx="8107089" cy="4024119"/>
            <a:chOff x="0" y="0"/>
            <a:chExt cx="18145553" cy="9006915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8146823" cy="9006915"/>
            </a:xfrm>
            <a:custGeom>
              <a:avLst/>
              <a:gdLst/>
              <a:ahLst/>
              <a:cxnLst/>
              <a:rect r="r" b="b" t="t" l="l"/>
              <a:pathLst>
                <a:path h="9006915" w="18146823">
                  <a:moveTo>
                    <a:pt x="17103998" y="0"/>
                  </a:moveTo>
                  <a:lnTo>
                    <a:pt x="1041555" y="0"/>
                  </a:lnTo>
                  <a:cubicBezTo>
                    <a:pt x="464526" y="0"/>
                    <a:pt x="0" y="230577"/>
                    <a:pt x="0" y="516997"/>
                  </a:cubicBezTo>
                  <a:lnTo>
                    <a:pt x="0" y="8491720"/>
                  </a:lnTo>
                  <a:cubicBezTo>
                    <a:pt x="0" y="8776338"/>
                    <a:pt x="464526" y="9006915"/>
                    <a:pt x="1041555" y="9006915"/>
                  </a:cubicBezTo>
                  <a:lnTo>
                    <a:pt x="17107629" y="9006915"/>
                  </a:lnTo>
                  <a:cubicBezTo>
                    <a:pt x="17681028" y="9006915"/>
                    <a:pt x="18146823" y="8776338"/>
                    <a:pt x="18146823" y="8489917"/>
                  </a:cubicBezTo>
                  <a:lnTo>
                    <a:pt x="18146823" y="516997"/>
                  </a:lnTo>
                  <a:cubicBezTo>
                    <a:pt x="18145553" y="230577"/>
                    <a:pt x="17681028" y="0"/>
                    <a:pt x="17103998" y="0"/>
                  </a:cubicBezTo>
                  <a:close/>
                </a:path>
              </a:pathLst>
            </a:custGeom>
            <a:blipFill>
              <a:blip r:embed="rId2"/>
              <a:stretch>
                <a:fillRect l="-8912" t="0" r="-8912" b="0"/>
              </a:stretch>
            </a:blip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1382140" y="1141735"/>
            <a:ext cx="13361238" cy="1082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125"/>
              </a:lnSpc>
              <a:spcBef>
                <a:spcPct val="0"/>
              </a:spcBef>
            </a:pPr>
            <a:r>
              <a:rPr lang="en-US" b="true" sz="6500">
                <a:solidFill>
                  <a:srgbClr val="0F3157"/>
                </a:solidFill>
                <a:latin typeface="Poppins Bold"/>
                <a:ea typeface="Poppins Bold"/>
                <a:cs typeface="Poppins Bold"/>
                <a:sym typeface="Poppins Bold"/>
              </a:rPr>
              <a:t>Choix techniques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382140" y="3183931"/>
            <a:ext cx="3415171" cy="8651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13"/>
              </a:lnSpc>
              <a:spcBef>
                <a:spcPct val="0"/>
              </a:spcBef>
            </a:pPr>
            <a:r>
              <a:rPr lang="en-US" b="true" sz="5130">
                <a:solidFill>
                  <a:srgbClr val="0F3157"/>
                </a:solidFill>
                <a:latin typeface="Poppins Bold"/>
                <a:ea typeface="Poppins Bold"/>
                <a:cs typeface="Poppins Bold"/>
                <a:sym typeface="Poppins Bold"/>
              </a:rPr>
              <a:t>Front-end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7259300" y="9163050"/>
            <a:ext cx="152400" cy="24765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4899"/>
              </a:lnSpc>
              <a:spcBef>
                <a:spcPct val="0"/>
              </a:spcBef>
            </a:pPr>
            <a:r>
              <a:rPr lang="en-US" b="true" sz="3499">
                <a:solidFill>
                  <a:srgbClr val="053D57"/>
                </a:solidFill>
                <a:latin typeface="Poppins Bold"/>
                <a:ea typeface="Poppins Bold"/>
                <a:cs typeface="Poppins Bold"/>
                <a:sym typeface="Poppins Bold"/>
              </a:rPr>
              <a:t>15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4BACAB">
                <a:alpha val="100000"/>
              </a:srgbClr>
            </a:gs>
            <a:gs pos="100000">
              <a:srgbClr val="81EBE4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273414" y="8665726"/>
            <a:ext cx="8605745" cy="6584448"/>
            <a:chOff x="0" y="0"/>
            <a:chExt cx="1062314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62314" cy="812800"/>
            </a:xfrm>
            <a:custGeom>
              <a:avLst/>
              <a:gdLst/>
              <a:ahLst/>
              <a:cxnLst/>
              <a:rect r="r" b="b" t="t" l="l"/>
              <a:pathLst>
                <a:path h="812800" w="1062314">
                  <a:moveTo>
                    <a:pt x="531157" y="0"/>
                  </a:moveTo>
                  <a:cubicBezTo>
                    <a:pt x="237807" y="0"/>
                    <a:pt x="0" y="181951"/>
                    <a:pt x="0" y="406400"/>
                  </a:cubicBezTo>
                  <a:cubicBezTo>
                    <a:pt x="0" y="630849"/>
                    <a:pt x="237807" y="812800"/>
                    <a:pt x="531157" y="812800"/>
                  </a:cubicBezTo>
                  <a:cubicBezTo>
                    <a:pt x="824507" y="812800"/>
                    <a:pt x="1062314" y="630849"/>
                    <a:pt x="1062314" y="406400"/>
                  </a:cubicBezTo>
                  <a:cubicBezTo>
                    <a:pt x="1062314" y="181951"/>
                    <a:pt x="824507" y="0"/>
                    <a:pt x="531157" y="0"/>
                  </a:cubicBezTo>
                  <a:close/>
                </a:path>
              </a:pathLst>
            </a:custGeom>
            <a:solidFill>
              <a:srgbClr val="19324D">
                <a:alpha val="41961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99592" y="38100"/>
              <a:ext cx="86313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4995776" y="-3807453"/>
            <a:ext cx="8299576" cy="6584448"/>
            <a:chOff x="0" y="0"/>
            <a:chExt cx="102452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024520" cy="812800"/>
            </a:xfrm>
            <a:custGeom>
              <a:avLst/>
              <a:gdLst/>
              <a:ahLst/>
              <a:cxnLst/>
              <a:rect r="r" b="b" t="t" l="l"/>
              <a:pathLst>
                <a:path h="812800" w="1024520">
                  <a:moveTo>
                    <a:pt x="512260" y="0"/>
                  </a:moveTo>
                  <a:cubicBezTo>
                    <a:pt x="229347" y="0"/>
                    <a:pt x="0" y="181951"/>
                    <a:pt x="0" y="406400"/>
                  </a:cubicBezTo>
                  <a:cubicBezTo>
                    <a:pt x="0" y="630849"/>
                    <a:pt x="229347" y="812800"/>
                    <a:pt x="512260" y="812800"/>
                  </a:cubicBezTo>
                  <a:cubicBezTo>
                    <a:pt x="795173" y="812800"/>
                    <a:pt x="1024520" y="630849"/>
                    <a:pt x="1024520" y="406400"/>
                  </a:cubicBezTo>
                  <a:cubicBezTo>
                    <a:pt x="1024520" y="181951"/>
                    <a:pt x="795173" y="0"/>
                    <a:pt x="512260" y="0"/>
                  </a:cubicBezTo>
                  <a:close/>
                </a:path>
              </a:pathLst>
            </a:custGeom>
            <a:solidFill>
              <a:srgbClr val="19324D">
                <a:alpha val="15686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96049" y="19050"/>
              <a:ext cx="832422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028700" y="1028700"/>
            <a:ext cx="8115300" cy="1354537"/>
            <a:chOff x="0" y="0"/>
            <a:chExt cx="1774810" cy="29623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774810" cy="296236"/>
            </a:xfrm>
            <a:custGeom>
              <a:avLst/>
              <a:gdLst/>
              <a:ahLst/>
              <a:cxnLst/>
              <a:rect r="r" b="b" t="t" l="l"/>
              <a:pathLst>
                <a:path h="296236" w="1774810">
                  <a:moveTo>
                    <a:pt x="31482" y="0"/>
                  </a:moveTo>
                  <a:lnTo>
                    <a:pt x="1743329" y="0"/>
                  </a:lnTo>
                  <a:cubicBezTo>
                    <a:pt x="1760716" y="0"/>
                    <a:pt x="1774810" y="14095"/>
                    <a:pt x="1774810" y="31482"/>
                  </a:cubicBezTo>
                  <a:lnTo>
                    <a:pt x="1774810" y="264755"/>
                  </a:lnTo>
                  <a:cubicBezTo>
                    <a:pt x="1774810" y="282141"/>
                    <a:pt x="1760716" y="296236"/>
                    <a:pt x="1743329" y="296236"/>
                  </a:cubicBezTo>
                  <a:lnTo>
                    <a:pt x="31482" y="296236"/>
                  </a:lnTo>
                  <a:cubicBezTo>
                    <a:pt x="23132" y="296236"/>
                    <a:pt x="15125" y="292919"/>
                    <a:pt x="9221" y="287015"/>
                  </a:cubicBezTo>
                  <a:cubicBezTo>
                    <a:pt x="3317" y="281112"/>
                    <a:pt x="0" y="273104"/>
                    <a:pt x="0" y="264755"/>
                  </a:cubicBezTo>
                  <a:lnTo>
                    <a:pt x="0" y="31482"/>
                  </a:lnTo>
                  <a:cubicBezTo>
                    <a:pt x="0" y="14095"/>
                    <a:pt x="14095" y="0"/>
                    <a:pt x="31482" y="0"/>
                  </a:cubicBezTo>
                  <a:close/>
                </a:path>
              </a:pathLst>
            </a:custGeom>
            <a:solidFill>
              <a:srgbClr val="D8EFF0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19050"/>
              <a:ext cx="1774810" cy="2771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83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382140" y="1141735"/>
            <a:ext cx="7761860" cy="1082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125"/>
              </a:lnSpc>
              <a:spcBef>
                <a:spcPct val="0"/>
              </a:spcBef>
            </a:pPr>
            <a:r>
              <a:rPr lang="en-US" b="true" sz="6500">
                <a:solidFill>
                  <a:srgbClr val="0F3157"/>
                </a:solidFill>
                <a:latin typeface="Poppins Bold"/>
                <a:ea typeface="Poppins Bold"/>
                <a:cs typeface="Poppins Bold"/>
                <a:sym typeface="Poppins Bold"/>
              </a:rPr>
              <a:t>Gestion de projet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1028700" y="2776995"/>
            <a:ext cx="15807842" cy="6953150"/>
            <a:chOff x="0" y="0"/>
            <a:chExt cx="3936146" cy="1731331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3936146" cy="1731331"/>
            </a:xfrm>
            <a:custGeom>
              <a:avLst/>
              <a:gdLst/>
              <a:ahLst/>
              <a:cxnLst/>
              <a:rect r="r" b="b" t="t" l="l"/>
              <a:pathLst>
                <a:path h="1731331" w="3936146">
                  <a:moveTo>
                    <a:pt x="16162" y="0"/>
                  </a:moveTo>
                  <a:lnTo>
                    <a:pt x="3919984" y="0"/>
                  </a:lnTo>
                  <a:cubicBezTo>
                    <a:pt x="3924271" y="0"/>
                    <a:pt x="3928381" y="1703"/>
                    <a:pt x="3931412" y="4734"/>
                  </a:cubicBezTo>
                  <a:cubicBezTo>
                    <a:pt x="3934443" y="7765"/>
                    <a:pt x="3936146" y="11875"/>
                    <a:pt x="3936146" y="16162"/>
                  </a:cubicBezTo>
                  <a:lnTo>
                    <a:pt x="3936146" y="1715170"/>
                  </a:lnTo>
                  <a:cubicBezTo>
                    <a:pt x="3936146" y="1719456"/>
                    <a:pt x="3934443" y="1723567"/>
                    <a:pt x="3931412" y="1726598"/>
                  </a:cubicBezTo>
                  <a:cubicBezTo>
                    <a:pt x="3928381" y="1729629"/>
                    <a:pt x="3924271" y="1731331"/>
                    <a:pt x="3919984" y="1731331"/>
                  </a:cubicBezTo>
                  <a:lnTo>
                    <a:pt x="16162" y="1731331"/>
                  </a:lnTo>
                  <a:cubicBezTo>
                    <a:pt x="11875" y="1731331"/>
                    <a:pt x="7765" y="1729629"/>
                    <a:pt x="4734" y="1726598"/>
                  </a:cubicBezTo>
                  <a:cubicBezTo>
                    <a:pt x="1703" y="1723567"/>
                    <a:pt x="0" y="1719456"/>
                    <a:pt x="0" y="1715170"/>
                  </a:cubicBezTo>
                  <a:lnTo>
                    <a:pt x="0" y="16162"/>
                  </a:lnTo>
                  <a:cubicBezTo>
                    <a:pt x="0" y="11875"/>
                    <a:pt x="1703" y="7765"/>
                    <a:pt x="4734" y="4734"/>
                  </a:cubicBezTo>
                  <a:cubicBezTo>
                    <a:pt x="7765" y="1703"/>
                    <a:pt x="11875" y="0"/>
                    <a:pt x="16162" y="0"/>
                  </a:cubicBezTo>
                  <a:close/>
                </a:path>
              </a:pathLst>
            </a:custGeom>
            <a:solidFill>
              <a:srgbClr val="D8EFF0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28575"/>
              <a:ext cx="3936146" cy="17027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83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382140" y="2560636"/>
            <a:ext cx="15157910" cy="69183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749"/>
              </a:lnSpc>
            </a:pPr>
            <a:r>
              <a:rPr lang="en-US" sz="3499" b="true">
                <a:solidFill>
                  <a:srgbClr val="0F3157"/>
                </a:solidFill>
                <a:latin typeface="Poppins Bold"/>
                <a:ea typeface="Poppins Bold"/>
                <a:cs typeface="Poppins Bold"/>
                <a:sym typeface="Poppins Bold"/>
              </a:rPr>
              <a:t>Équipe de Birmingham</a:t>
            </a:r>
          </a:p>
          <a:p>
            <a:pPr algn="l" marL="647697" indent="-323848" lvl="1">
              <a:lnSpc>
                <a:spcPts val="7499"/>
              </a:lnSpc>
              <a:buFont typeface="Arial"/>
              <a:buChar char="•"/>
            </a:pPr>
            <a:r>
              <a:rPr lang="en-US" b="true" sz="2999">
                <a:solidFill>
                  <a:srgbClr val="0F3157"/>
                </a:solidFill>
                <a:latin typeface="Poppins Bold"/>
                <a:ea typeface="Poppins Bold"/>
                <a:cs typeface="Poppins Bold"/>
                <a:sym typeface="Poppins Bold"/>
              </a:rPr>
              <a:t>Chef de projet :</a:t>
            </a:r>
            <a:r>
              <a:rPr lang="en-US" sz="2999">
                <a:solidFill>
                  <a:srgbClr val="0F3157"/>
                </a:solidFill>
                <a:latin typeface="Poppins"/>
                <a:ea typeface="Poppins"/>
                <a:cs typeface="Poppins"/>
                <a:sym typeface="Poppins"/>
              </a:rPr>
              <a:t> Abdel-Rahman Tawil</a:t>
            </a:r>
          </a:p>
          <a:p>
            <a:pPr algn="l" marL="647697" indent="-323848" lvl="1">
              <a:lnSpc>
                <a:spcPts val="7499"/>
              </a:lnSpc>
              <a:buFont typeface="Arial"/>
              <a:buChar char="•"/>
            </a:pPr>
            <a:r>
              <a:rPr lang="en-US" sz="2999">
                <a:solidFill>
                  <a:srgbClr val="0F3157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b="true" sz="2999">
                <a:solidFill>
                  <a:srgbClr val="0F3157"/>
                </a:solidFill>
                <a:latin typeface="Poppins Bold"/>
                <a:ea typeface="Poppins Bold"/>
                <a:cs typeface="Poppins Bold"/>
                <a:sym typeface="Poppins Bold"/>
              </a:rPr>
              <a:t>Déve</a:t>
            </a:r>
            <a:r>
              <a:rPr lang="en-US" b="true" sz="2999">
                <a:solidFill>
                  <a:srgbClr val="0F3157"/>
                </a:solidFill>
                <a:latin typeface="Poppins Bold"/>
                <a:ea typeface="Poppins Bold"/>
                <a:cs typeface="Poppins Bold"/>
                <a:sym typeface="Poppins Bold"/>
              </a:rPr>
              <a:t>loppeur Back-end :</a:t>
            </a:r>
            <a:r>
              <a:rPr lang="en-US" sz="2999">
                <a:solidFill>
                  <a:srgbClr val="0F3157"/>
                </a:solidFill>
                <a:latin typeface="Poppins"/>
                <a:ea typeface="Poppins"/>
                <a:cs typeface="Poppins"/>
                <a:sym typeface="Poppins"/>
              </a:rPr>
              <a:t> Konstantinos Vlachos</a:t>
            </a:r>
          </a:p>
          <a:p>
            <a:pPr algn="l" marL="647697" indent="-323848" lvl="1">
              <a:lnSpc>
                <a:spcPts val="7499"/>
              </a:lnSpc>
              <a:buFont typeface="Arial"/>
              <a:buChar char="•"/>
            </a:pPr>
            <a:r>
              <a:rPr lang="en-US" b="true" sz="2999">
                <a:solidFill>
                  <a:srgbClr val="0F3157"/>
                </a:solidFill>
                <a:latin typeface="Poppins Bold"/>
                <a:ea typeface="Poppins Bold"/>
                <a:cs typeface="Poppins Bold"/>
                <a:sym typeface="Poppins Bold"/>
              </a:rPr>
              <a:t>Dév</a:t>
            </a:r>
            <a:r>
              <a:rPr lang="en-US" b="true" sz="2999">
                <a:solidFill>
                  <a:srgbClr val="0F3157"/>
                </a:solidFill>
                <a:latin typeface="Poppins Bold"/>
                <a:ea typeface="Poppins Bold"/>
                <a:cs typeface="Poppins Bold"/>
                <a:sym typeface="Poppins Bold"/>
              </a:rPr>
              <a:t>eloppeur Front-end :</a:t>
            </a:r>
            <a:r>
              <a:rPr lang="en-US" sz="2999">
                <a:solidFill>
                  <a:srgbClr val="0F3157"/>
                </a:solidFill>
                <a:latin typeface="Poppins"/>
                <a:ea typeface="Poppins"/>
                <a:cs typeface="Poppins"/>
                <a:sym typeface="Poppins"/>
              </a:rPr>
              <a:t> Ahmad Wahab</a:t>
            </a:r>
          </a:p>
          <a:p>
            <a:pPr algn="l">
              <a:lnSpc>
                <a:spcPts val="8749"/>
              </a:lnSpc>
            </a:pPr>
            <a:r>
              <a:rPr lang="en-US" sz="3499" b="true">
                <a:solidFill>
                  <a:srgbClr val="0F3157"/>
                </a:solidFill>
                <a:latin typeface="Poppins Bold"/>
                <a:ea typeface="Poppins Bold"/>
                <a:cs typeface="Poppins Bold"/>
                <a:sym typeface="Poppins Bold"/>
              </a:rPr>
              <a:t>É</a:t>
            </a:r>
            <a:r>
              <a:rPr lang="en-US" sz="3499" b="true">
                <a:solidFill>
                  <a:srgbClr val="0F3157"/>
                </a:solidFill>
                <a:latin typeface="Poppins Bold"/>
                <a:ea typeface="Poppins Bold"/>
                <a:cs typeface="Poppins Bold"/>
                <a:sym typeface="Poppins Bold"/>
              </a:rPr>
              <a:t>quipe Française :</a:t>
            </a:r>
          </a:p>
          <a:p>
            <a:pPr algn="l" marL="647697" indent="-323848" lvl="1">
              <a:lnSpc>
                <a:spcPts val="7499"/>
              </a:lnSpc>
              <a:buFont typeface="Arial"/>
              <a:buChar char="•"/>
            </a:pPr>
            <a:r>
              <a:rPr lang="en-US" sz="2999">
                <a:solidFill>
                  <a:srgbClr val="0F3157"/>
                </a:solidFill>
                <a:latin typeface="Poppins"/>
                <a:ea typeface="Poppins"/>
                <a:cs typeface="Poppins"/>
                <a:sym typeface="Poppins"/>
              </a:rPr>
              <a:t>Anatole Roché, Yann Irz</a:t>
            </a:r>
          </a:p>
          <a:p>
            <a:pPr algn="l" marL="647697" indent="-323848" lvl="1">
              <a:lnSpc>
                <a:spcPts val="7499"/>
              </a:lnSpc>
              <a:buFont typeface="Arial"/>
              <a:buChar char="•"/>
            </a:pPr>
            <a:r>
              <a:rPr lang="en-US" sz="2999">
                <a:solidFill>
                  <a:srgbClr val="0F3157"/>
                </a:solidFill>
                <a:latin typeface="Poppins"/>
                <a:ea typeface="Poppins"/>
                <a:cs typeface="Poppins"/>
                <a:sym typeface="Poppins"/>
              </a:rPr>
              <a:t>Format des données, Fonctionnalités, Maquettage 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7259300" y="9163050"/>
            <a:ext cx="152400" cy="24765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4899"/>
              </a:lnSpc>
              <a:spcBef>
                <a:spcPct val="0"/>
              </a:spcBef>
            </a:pPr>
            <a:r>
              <a:rPr lang="en-US" b="true" sz="3499">
                <a:solidFill>
                  <a:srgbClr val="053D57"/>
                </a:solidFill>
                <a:latin typeface="Poppins Bold"/>
                <a:ea typeface="Poppins Bold"/>
                <a:cs typeface="Poppins Bold"/>
                <a:sym typeface="Poppins Bold"/>
              </a:rPr>
              <a:t>16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4BACAB">
                <a:alpha val="100000"/>
              </a:srgbClr>
            </a:gs>
            <a:gs pos="100000">
              <a:srgbClr val="81EBE4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716285" y="3823435"/>
            <a:ext cx="4483590" cy="448359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8EFF0"/>
            </a:solidFill>
            <a:ln w="12700" cap="sq">
              <a:solidFill>
                <a:srgbClr val="000000"/>
              </a:solidFill>
              <a:prstDash val="solid"/>
              <a:miter/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10088126" y="3823435"/>
            <a:ext cx="4483590" cy="4483590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8EFF0"/>
            </a:solidFill>
            <a:ln w="12700" cap="sq">
              <a:solidFill>
                <a:srgbClr val="000000"/>
              </a:solidFill>
              <a:prstDash val="solid"/>
              <a:miter/>
            </a:ln>
          </p:spPr>
        </p:sp>
      </p:grpSp>
      <p:grpSp>
        <p:nvGrpSpPr>
          <p:cNvPr name="Group 6" id="6"/>
          <p:cNvGrpSpPr/>
          <p:nvPr/>
        </p:nvGrpSpPr>
        <p:grpSpPr>
          <a:xfrm rot="0">
            <a:off x="5306389" y="3171744"/>
            <a:ext cx="1303382" cy="1303382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53D57"/>
            </a:solidFill>
            <a:ln cap="sq" w="12700">
              <a:solidFill>
                <a:srgbClr val="000000"/>
              </a:solidFill>
              <a:prstDash val="solid"/>
              <a:miter/>
            </a:ln>
          </p:spPr>
        </p:sp>
      </p:grpSp>
      <p:grpSp>
        <p:nvGrpSpPr>
          <p:cNvPr name="Group 8" id="8"/>
          <p:cNvGrpSpPr/>
          <p:nvPr/>
        </p:nvGrpSpPr>
        <p:grpSpPr>
          <a:xfrm rot="0">
            <a:off x="11678229" y="3171744"/>
            <a:ext cx="1303382" cy="1303382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53D57"/>
            </a:solidFill>
            <a:ln cap="sq" w="12700">
              <a:solidFill>
                <a:srgbClr val="000000"/>
              </a:solidFill>
              <a:prstDash val="solid"/>
              <a:miter/>
            </a:ln>
          </p:spPr>
        </p:sp>
      </p:grpSp>
      <p:sp>
        <p:nvSpPr>
          <p:cNvPr name="TextBox 10" id="10"/>
          <p:cNvSpPr txBox="true"/>
          <p:nvPr/>
        </p:nvSpPr>
        <p:spPr>
          <a:xfrm rot="0">
            <a:off x="3920708" y="5058437"/>
            <a:ext cx="4142050" cy="1946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769"/>
              </a:lnSpc>
            </a:pPr>
            <a:r>
              <a:rPr lang="en-US" sz="4499" spc="166">
                <a:solidFill>
                  <a:srgbClr val="0F3157"/>
                </a:solidFill>
                <a:latin typeface="Agrandir Narrow"/>
                <a:ea typeface="Agrandir Narrow"/>
                <a:cs typeface="Agrandir Narrow"/>
                <a:sym typeface="Agrandir Narrow"/>
              </a:rPr>
              <a:t>Réunion client toutes les 2 semaines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312138" y="4758400"/>
            <a:ext cx="3923559" cy="25469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769"/>
              </a:lnSpc>
            </a:pPr>
            <a:r>
              <a:rPr lang="en-US" sz="4499" spc="166">
                <a:solidFill>
                  <a:srgbClr val="0F3157"/>
                </a:solidFill>
                <a:latin typeface="Agrandir Narrow"/>
                <a:ea typeface="Agrandir Narrow"/>
                <a:cs typeface="Agrandir Narrow"/>
                <a:sym typeface="Agrandir Narrow"/>
              </a:rPr>
              <a:t>Réunion technique toutes les semaines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1028700" y="1179032"/>
            <a:ext cx="8115300" cy="1354537"/>
            <a:chOff x="0" y="0"/>
            <a:chExt cx="1774810" cy="296236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774810" cy="296236"/>
            </a:xfrm>
            <a:custGeom>
              <a:avLst/>
              <a:gdLst/>
              <a:ahLst/>
              <a:cxnLst/>
              <a:rect r="r" b="b" t="t" l="l"/>
              <a:pathLst>
                <a:path h="296236" w="1774810">
                  <a:moveTo>
                    <a:pt x="31482" y="0"/>
                  </a:moveTo>
                  <a:lnTo>
                    <a:pt x="1743329" y="0"/>
                  </a:lnTo>
                  <a:cubicBezTo>
                    <a:pt x="1760716" y="0"/>
                    <a:pt x="1774810" y="14095"/>
                    <a:pt x="1774810" y="31482"/>
                  </a:cubicBezTo>
                  <a:lnTo>
                    <a:pt x="1774810" y="264755"/>
                  </a:lnTo>
                  <a:cubicBezTo>
                    <a:pt x="1774810" y="282141"/>
                    <a:pt x="1760716" y="296236"/>
                    <a:pt x="1743329" y="296236"/>
                  </a:cubicBezTo>
                  <a:lnTo>
                    <a:pt x="31482" y="296236"/>
                  </a:lnTo>
                  <a:cubicBezTo>
                    <a:pt x="23132" y="296236"/>
                    <a:pt x="15125" y="292919"/>
                    <a:pt x="9221" y="287015"/>
                  </a:cubicBezTo>
                  <a:cubicBezTo>
                    <a:pt x="3317" y="281112"/>
                    <a:pt x="0" y="273104"/>
                    <a:pt x="0" y="264755"/>
                  </a:cubicBezTo>
                  <a:lnTo>
                    <a:pt x="0" y="31482"/>
                  </a:lnTo>
                  <a:cubicBezTo>
                    <a:pt x="0" y="14095"/>
                    <a:pt x="14095" y="0"/>
                    <a:pt x="31482" y="0"/>
                  </a:cubicBezTo>
                  <a:close/>
                </a:path>
              </a:pathLst>
            </a:custGeom>
            <a:solidFill>
              <a:srgbClr val="D8EFF0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19050"/>
              <a:ext cx="1774810" cy="2771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83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382140" y="1292066"/>
            <a:ext cx="7761860" cy="1082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125"/>
              </a:lnSpc>
              <a:spcBef>
                <a:spcPct val="0"/>
              </a:spcBef>
            </a:pPr>
            <a:r>
              <a:rPr lang="en-US" b="true" sz="6500">
                <a:solidFill>
                  <a:srgbClr val="0F3157"/>
                </a:solidFill>
                <a:latin typeface="Poppins Bold"/>
                <a:ea typeface="Poppins Bold"/>
                <a:cs typeface="Poppins Bold"/>
                <a:sym typeface="Poppins Bold"/>
              </a:rPr>
              <a:t>Gestion de projet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7259300" y="9163050"/>
            <a:ext cx="152400" cy="24765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4899"/>
              </a:lnSpc>
              <a:spcBef>
                <a:spcPct val="0"/>
              </a:spcBef>
            </a:pPr>
            <a:r>
              <a:rPr lang="en-US" b="true" sz="3499">
                <a:solidFill>
                  <a:srgbClr val="053D57"/>
                </a:solidFill>
                <a:latin typeface="Poppins Bold"/>
                <a:ea typeface="Poppins Bold"/>
                <a:cs typeface="Poppins Bold"/>
                <a:sym typeface="Poppins Bold"/>
              </a:rPr>
              <a:t>17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-5273414" y="8665726"/>
            <a:ext cx="8605745" cy="6584448"/>
            <a:chOff x="0" y="0"/>
            <a:chExt cx="1062314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062314" cy="812800"/>
            </a:xfrm>
            <a:custGeom>
              <a:avLst/>
              <a:gdLst/>
              <a:ahLst/>
              <a:cxnLst/>
              <a:rect r="r" b="b" t="t" l="l"/>
              <a:pathLst>
                <a:path h="812800" w="1062314">
                  <a:moveTo>
                    <a:pt x="531157" y="0"/>
                  </a:moveTo>
                  <a:cubicBezTo>
                    <a:pt x="237807" y="0"/>
                    <a:pt x="0" y="181951"/>
                    <a:pt x="0" y="406400"/>
                  </a:cubicBezTo>
                  <a:cubicBezTo>
                    <a:pt x="0" y="630849"/>
                    <a:pt x="237807" y="812800"/>
                    <a:pt x="531157" y="812800"/>
                  </a:cubicBezTo>
                  <a:cubicBezTo>
                    <a:pt x="824507" y="812800"/>
                    <a:pt x="1062314" y="630849"/>
                    <a:pt x="1062314" y="406400"/>
                  </a:cubicBezTo>
                  <a:cubicBezTo>
                    <a:pt x="1062314" y="181951"/>
                    <a:pt x="824507" y="0"/>
                    <a:pt x="531157" y="0"/>
                  </a:cubicBezTo>
                  <a:close/>
                </a:path>
              </a:pathLst>
            </a:custGeom>
            <a:solidFill>
              <a:srgbClr val="19324D">
                <a:alpha val="41961"/>
              </a:srgbClr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99592" y="38100"/>
              <a:ext cx="86313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4995776" y="-3807453"/>
            <a:ext cx="8299576" cy="6584448"/>
            <a:chOff x="0" y="0"/>
            <a:chExt cx="102452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024520" cy="812800"/>
            </a:xfrm>
            <a:custGeom>
              <a:avLst/>
              <a:gdLst/>
              <a:ahLst/>
              <a:cxnLst/>
              <a:rect r="r" b="b" t="t" l="l"/>
              <a:pathLst>
                <a:path h="812800" w="1024520">
                  <a:moveTo>
                    <a:pt x="512260" y="0"/>
                  </a:moveTo>
                  <a:cubicBezTo>
                    <a:pt x="229347" y="0"/>
                    <a:pt x="0" y="181951"/>
                    <a:pt x="0" y="406400"/>
                  </a:cubicBezTo>
                  <a:cubicBezTo>
                    <a:pt x="0" y="630849"/>
                    <a:pt x="229347" y="812800"/>
                    <a:pt x="512260" y="812800"/>
                  </a:cubicBezTo>
                  <a:cubicBezTo>
                    <a:pt x="795173" y="812800"/>
                    <a:pt x="1024520" y="630849"/>
                    <a:pt x="1024520" y="406400"/>
                  </a:cubicBezTo>
                  <a:cubicBezTo>
                    <a:pt x="1024520" y="181951"/>
                    <a:pt x="795173" y="0"/>
                    <a:pt x="512260" y="0"/>
                  </a:cubicBezTo>
                  <a:close/>
                </a:path>
              </a:pathLst>
            </a:custGeom>
            <a:solidFill>
              <a:srgbClr val="19324D">
                <a:alpha val="15686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96049" y="19050"/>
              <a:ext cx="832422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4BACAB">
                <a:alpha val="100000"/>
              </a:srgbClr>
            </a:gs>
            <a:gs pos="100000">
              <a:srgbClr val="81EBE4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4069100"/>
            <a:ext cx="16230600" cy="2774632"/>
            <a:chOff x="0" y="0"/>
            <a:chExt cx="4041412" cy="69088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041412" cy="690882"/>
            </a:xfrm>
            <a:custGeom>
              <a:avLst/>
              <a:gdLst/>
              <a:ahLst/>
              <a:cxnLst/>
              <a:rect r="r" b="b" t="t" l="l"/>
              <a:pathLst>
                <a:path h="690882" w="4041412">
                  <a:moveTo>
                    <a:pt x="15741" y="0"/>
                  </a:moveTo>
                  <a:lnTo>
                    <a:pt x="4025671" y="0"/>
                  </a:lnTo>
                  <a:cubicBezTo>
                    <a:pt x="4029846" y="0"/>
                    <a:pt x="4033850" y="1658"/>
                    <a:pt x="4036802" y="4610"/>
                  </a:cubicBezTo>
                  <a:cubicBezTo>
                    <a:pt x="4039754" y="7562"/>
                    <a:pt x="4041412" y="11566"/>
                    <a:pt x="4041412" y="15741"/>
                  </a:cubicBezTo>
                  <a:lnTo>
                    <a:pt x="4041412" y="675141"/>
                  </a:lnTo>
                  <a:cubicBezTo>
                    <a:pt x="4041412" y="683835"/>
                    <a:pt x="4034365" y="690882"/>
                    <a:pt x="4025671" y="690882"/>
                  </a:cubicBezTo>
                  <a:lnTo>
                    <a:pt x="15741" y="690882"/>
                  </a:lnTo>
                  <a:cubicBezTo>
                    <a:pt x="7047" y="690882"/>
                    <a:pt x="0" y="683835"/>
                    <a:pt x="0" y="675141"/>
                  </a:cubicBezTo>
                  <a:lnTo>
                    <a:pt x="0" y="15741"/>
                  </a:lnTo>
                  <a:cubicBezTo>
                    <a:pt x="0" y="7047"/>
                    <a:pt x="7047" y="0"/>
                    <a:pt x="15741" y="0"/>
                  </a:cubicBezTo>
                  <a:close/>
                </a:path>
              </a:pathLst>
            </a:custGeom>
            <a:solidFill>
              <a:srgbClr val="D8EFF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28575"/>
              <a:ext cx="4041412" cy="6623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83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5273414" y="8665726"/>
            <a:ext cx="8605745" cy="6584448"/>
            <a:chOff x="0" y="0"/>
            <a:chExt cx="1062314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062314" cy="812800"/>
            </a:xfrm>
            <a:custGeom>
              <a:avLst/>
              <a:gdLst/>
              <a:ahLst/>
              <a:cxnLst/>
              <a:rect r="r" b="b" t="t" l="l"/>
              <a:pathLst>
                <a:path h="812800" w="1062314">
                  <a:moveTo>
                    <a:pt x="531157" y="0"/>
                  </a:moveTo>
                  <a:cubicBezTo>
                    <a:pt x="237807" y="0"/>
                    <a:pt x="0" y="181951"/>
                    <a:pt x="0" y="406400"/>
                  </a:cubicBezTo>
                  <a:cubicBezTo>
                    <a:pt x="0" y="630849"/>
                    <a:pt x="237807" y="812800"/>
                    <a:pt x="531157" y="812800"/>
                  </a:cubicBezTo>
                  <a:cubicBezTo>
                    <a:pt x="824507" y="812800"/>
                    <a:pt x="1062314" y="630849"/>
                    <a:pt x="1062314" y="406400"/>
                  </a:cubicBezTo>
                  <a:cubicBezTo>
                    <a:pt x="1062314" y="181951"/>
                    <a:pt x="824507" y="0"/>
                    <a:pt x="531157" y="0"/>
                  </a:cubicBezTo>
                  <a:close/>
                </a:path>
              </a:pathLst>
            </a:custGeom>
            <a:solidFill>
              <a:srgbClr val="19324D">
                <a:alpha val="41961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99592" y="38100"/>
              <a:ext cx="86313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565045" y="4023247"/>
            <a:ext cx="15157910" cy="24784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697" indent="-323848" lvl="1">
              <a:lnSpc>
                <a:spcPts val="6659"/>
              </a:lnSpc>
              <a:buFont typeface="Arial"/>
              <a:buChar char="•"/>
            </a:pPr>
            <a:r>
              <a:rPr lang="en-US" sz="2999">
                <a:solidFill>
                  <a:srgbClr val="0F3157"/>
                </a:solidFill>
                <a:latin typeface="Poppins"/>
                <a:ea typeface="Poppins"/>
                <a:cs typeface="Poppins"/>
                <a:sym typeface="Poppins"/>
              </a:rPr>
              <a:t>Début difficiles</a:t>
            </a:r>
          </a:p>
          <a:p>
            <a:pPr algn="l" marL="647697" indent="-323848" lvl="1">
              <a:lnSpc>
                <a:spcPts val="6659"/>
              </a:lnSpc>
              <a:buFont typeface="Arial"/>
              <a:buChar char="•"/>
            </a:pPr>
            <a:r>
              <a:rPr lang="en-US" sz="2999">
                <a:solidFill>
                  <a:srgbClr val="0F3157"/>
                </a:solidFill>
                <a:latin typeface="Poppins"/>
                <a:ea typeface="Poppins"/>
                <a:cs typeface="Poppins"/>
                <a:sym typeface="Poppins"/>
              </a:rPr>
              <a:t>Manque de temps</a:t>
            </a:r>
          </a:p>
          <a:p>
            <a:pPr algn="l" marL="647697" indent="-323848" lvl="1">
              <a:lnSpc>
                <a:spcPts val="6659"/>
              </a:lnSpc>
              <a:buFont typeface="Arial"/>
              <a:buChar char="•"/>
            </a:pPr>
            <a:r>
              <a:rPr lang="en-US" sz="2999" strike="noStrike" u="none">
                <a:solidFill>
                  <a:srgbClr val="0F3157"/>
                </a:solidFill>
                <a:latin typeface="Poppins"/>
                <a:ea typeface="Poppins"/>
                <a:cs typeface="Poppins"/>
                <a:sym typeface="Poppins"/>
              </a:rPr>
              <a:t>Projet plus complexe qu’il semblait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028700" y="1626214"/>
            <a:ext cx="5511855" cy="1354537"/>
            <a:chOff x="0" y="0"/>
            <a:chExt cx="1205439" cy="296236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205439" cy="296236"/>
            </a:xfrm>
            <a:custGeom>
              <a:avLst/>
              <a:gdLst/>
              <a:ahLst/>
              <a:cxnLst/>
              <a:rect r="r" b="b" t="t" l="l"/>
              <a:pathLst>
                <a:path h="296236" w="1205439">
                  <a:moveTo>
                    <a:pt x="46352" y="0"/>
                  </a:moveTo>
                  <a:lnTo>
                    <a:pt x="1159087" y="0"/>
                  </a:lnTo>
                  <a:cubicBezTo>
                    <a:pt x="1184686" y="0"/>
                    <a:pt x="1205439" y="20752"/>
                    <a:pt x="1205439" y="46352"/>
                  </a:cubicBezTo>
                  <a:lnTo>
                    <a:pt x="1205439" y="249885"/>
                  </a:lnTo>
                  <a:cubicBezTo>
                    <a:pt x="1205439" y="275484"/>
                    <a:pt x="1184686" y="296236"/>
                    <a:pt x="1159087" y="296236"/>
                  </a:cubicBezTo>
                  <a:lnTo>
                    <a:pt x="46352" y="296236"/>
                  </a:lnTo>
                  <a:cubicBezTo>
                    <a:pt x="20752" y="296236"/>
                    <a:pt x="0" y="275484"/>
                    <a:pt x="0" y="249885"/>
                  </a:cubicBezTo>
                  <a:lnTo>
                    <a:pt x="0" y="46352"/>
                  </a:lnTo>
                  <a:cubicBezTo>
                    <a:pt x="0" y="20752"/>
                    <a:pt x="20752" y="0"/>
                    <a:pt x="46352" y="0"/>
                  </a:cubicBezTo>
                  <a:close/>
                </a:path>
              </a:pathLst>
            </a:custGeom>
            <a:solidFill>
              <a:srgbClr val="D8EFF0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19050"/>
              <a:ext cx="1205439" cy="2771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83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382140" y="1739248"/>
            <a:ext cx="4955821" cy="1082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125"/>
              </a:lnSpc>
              <a:spcBef>
                <a:spcPct val="0"/>
              </a:spcBef>
            </a:pPr>
            <a:r>
              <a:rPr lang="en-US" b="true" sz="6500">
                <a:solidFill>
                  <a:srgbClr val="0F3157"/>
                </a:solidFill>
                <a:latin typeface="Poppins Bold"/>
                <a:ea typeface="Poppins Bold"/>
                <a:cs typeface="Poppins Bold"/>
                <a:sym typeface="Poppins Bold"/>
              </a:rPr>
              <a:t>Difficultées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14995776" y="-3807453"/>
            <a:ext cx="8299576" cy="6584448"/>
            <a:chOff x="0" y="0"/>
            <a:chExt cx="102452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024520" cy="812800"/>
            </a:xfrm>
            <a:custGeom>
              <a:avLst/>
              <a:gdLst/>
              <a:ahLst/>
              <a:cxnLst/>
              <a:rect r="r" b="b" t="t" l="l"/>
              <a:pathLst>
                <a:path h="812800" w="1024520">
                  <a:moveTo>
                    <a:pt x="512260" y="0"/>
                  </a:moveTo>
                  <a:cubicBezTo>
                    <a:pt x="229347" y="0"/>
                    <a:pt x="0" y="181951"/>
                    <a:pt x="0" y="406400"/>
                  </a:cubicBezTo>
                  <a:cubicBezTo>
                    <a:pt x="0" y="630849"/>
                    <a:pt x="229347" y="812800"/>
                    <a:pt x="512260" y="812800"/>
                  </a:cubicBezTo>
                  <a:cubicBezTo>
                    <a:pt x="795173" y="812800"/>
                    <a:pt x="1024520" y="630849"/>
                    <a:pt x="1024520" y="406400"/>
                  </a:cubicBezTo>
                  <a:cubicBezTo>
                    <a:pt x="1024520" y="181951"/>
                    <a:pt x="795173" y="0"/>
                    <a:pt x="512260" y="0"/>
                  </a:cubicBezTo>
                  <a:close/>
                </a:path>
              </a:pathLst>
            </a:custGeom>
            <a:solidFill>
              <a:srgbClr val="19324D">
                <a:alpha val="15686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96049" y="19050"/>
              <a:ext cx="832422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17259300" y="9163050"/>
            <a:ext cx="152400" cy="24765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4899"/>
              </a:lnSpc>
              <a:spcBef>
                <a:spcPct val="0"/>
              </a:spcBef>
            </a:pPr>
            <a:r>
              <a:rPr lang="en-US" b="true" sz="3499">
                <a:solidFill>
                  <a:srgbClr val="053D57"/>
                </a:solidFill>
                <a:latin typeface="Poppins Bold"/>
                <a:ea typeface="Poppins Bold"/>
                <a:cs typeface="Poppins Bold"/>
                <a:sym typeface="Poppins Bold"/>
              </a:rPr>
              <a:t>18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4BACAB">
                <a:alpha val="100000"/>
              </a:srgbClr>
            </a:gs>
            <a:gs pos="100000">
              <a:srgbClr val="81EBE4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2776995"/>
            <a:ext cx="16230600" cy="6179039"/>
            <a:chOff x="0" y="0"/>
            <a:chExt cx="4041412" cy="153857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041412" cy="1538578"/>
            </a:xfrm>
            <a:custGeom>
              <a:avLst/>
              <a:gdLst/>
              <a:ahLst/>
              <a:cxnLst/>
              <a:rect r="r" b="b" t="t" l="l"/>
              <a:pathLst>
                <a:path h="1538578" w="4041412">
                  <a:moveTo>
                    <a:pt x="15741" y="0"/>
                  </a:moveTo>
                  <a:lnTo>
                    <a:pt x="4025671" y="0"/>
                  </a:lnTo>
                  <a:cubicBezTo>
                    <a:pt x="4029846" y="0"/>
                    <a:pt x="4033850" y="1658"/>
                    <a:pt x="4036802" y="4610"/>
                  </a:cubicBezTo>
                  <a:cubicBezTo>
                    <a:pt x="4039754" y="7562"/>
                    <a:pt x="4041412" y="11566"/>
                    <a:pt x="4041412" y="15741"/>
                  </a:cubicBezTo>
                  <a:lnTo>
                    <a:pt x="4041412" y="1522837"/>
                  </a:lnTo>
                  <a:cubicBezTo>
                    <a:pt x="4041412" y="1531531"/>
                    <a:pt x="4034365" y="1538578"/>
                    <a:pt x="4025671" y="1538578"/>
                  </a:cubicBezTo>
                  <a:lnTo>
                    <a:pt x="15741" y="1538578"/>
                  </a:lnTo>
                  <a:cubicBezTo>
                    <a:pt x="11566" y="1538578"/>
                    <a:pt x="7562" y="1536920"/>
                    <a:pt x="4610" y="1533968"/>
                  </a:cubicBezTo>
                  <a:cubicBezTo>
                    <a:pt x="1658" y="1531016"/>
                    <a:pt x="0" y="1527012"/>
                    <a:pt x="0" y="1522837"/>
                  </a:cubicBezTo>
                  <a:lnTo>
                    <a:pt x="0" y="15741"/>
                  </a:lnTo>
                  <a:cubicBezTo>
                    <a:pt x="0" y="7047"/>
                    <a:pt x="7047" y="0"/>
                    <a:pt x="15741" y="0"/>
                  </a:cubicBezTo>
                  <a:close/>
                </a:path>
              </a:pathLst>
            </a:custGeom>
            <a:solidFill>
              <a:srgbClr val="D8EFF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28575"/>
              <a:ext cx="4041412" cy="15100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83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5273414" y="8665726"/>
            <a:ext cx="8605745" cy="6584448"/>
            <a:chOff x="0" y="0"/>
            <a:chExt cx="1062314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062314" cy="812800"/>
            </a:xfrm>
            <a:custGeom>
              <a:avLst/>
              <a:gdLst/>
              <a:ahLst/>
              <a:cxnLst/>
              <a:rect r="r" b="b" t="t" l="l"/>
              <a:pathLst>
                <a:path h="812800" w="1062314">
                  <a:moveTo>
                    <a:pt x="531157" y="0"/>
                  </a:moveTo>
                  <a:cubicBezTo>
                    <a:pt x="237807" y="0"/>
                    <a:pt x="0" y="181951"/>
                    <a:pt x="0" y="406400"/>
                  </a:cubicBezTo>
                  <a:cubicBezTo>
                    <a:pt x="0" y="630849"/>
                    <a:pt x="237807" y="812800"/>
                    <a:pt x="531157" y="812800"/>
                  </a:cubicBezTo>
                  <a:cubicBezTo>
                    <a:pt x="824507" y="812800"/>
                    <a:pt x="1062314" y="630849"/>
                    <a:pt x="1062314" y="406400"/>
                  </a:cubicBezTo>
                  <a:cubicBezTo>
                    <a:pt x="1062314" y="181951"/>
                    <a:pt x="824507" y="0"/>
                    <a:pt x="531157" y="0"/>
                  </a:cubicBezTo>
                  <a:close/>
                </a:path>
              </a:pathLst>
            </a:custGeom>
            <a:solidFill>
              <a:srgbClr val="19324D">
                <a:alpha val="41961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99592" y="38100"/>
              <a:ext cx="86313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565045" y="2673992"/>
            <a:ext cx="15157910" cy="61671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69"/>
              </a:lnSpc>
            </a:pPr>
            <a:r>
              <a:rPr lang="en-US" sz="3499" b="true">
                <a:solidFill>
                  <a:srgbClr val="0F3157"/>
                </a:solidFill>
                <a:latin typeface="Poppins Bold"/>
                <a:ea typeface="Poppins Bold"/>
                <a:cs typeface="Poppins Bold"/>
                <a:sym typeface="Poppins Bold"/>
              </a:rPr>
              <a:t>Interopérabilité</a:t>
            </a:r>
          </a:p>
          <a:p>
            <a:pPr algn="l" marL="647697" indent="-323848" lvl="1">
              <a:lnSpc>
                <a:spcPts val="6659"/>
              </a:lnSpc>
              <a:buFont typeface="Arial"/>
              <a:buChar char="•"/>
            </a:pPr>
            <a:r>
              <a:rPr lang="en-US" sz="2999">
                <a:solidFill>
                  <a:srgbClr val="0F3157"/>
                </a:solidFill>
                <a:latin typeface="Poppins"/>
                <a:ea typeface="Poppins"/>
                <a:cs typeface="Poppins"/>
                <a:sym typeface="Poppins"/>
              </a:rPr>
              <a:t>Récupérer les emplois du temps</a:t>
            </a:r>
          </a:p>
          <a:p>
            <a:pPr algn="l" marL="647697" indent="-323848" lvl="1">
              <a:lnSpc>
                <a:spcPts val="6659"/>
              </a:lnSpc>
              <a:buFont typeface="Arial"/>
              <a:buChar char="•"/>
            </a:pPr>
            <a:r>
              <a:rPr lang="en-US" sz="2999">
                <a:solidFill>
                  <a:srgbClr val="0F3157"/>
                </a:solidFill>
                <a:latin typeface="Poppins"/>
                <a:ea typeface="Poppins"/>
                <a:cs typeface="Poppins"/>
                <a:sym typeface="Poppins"/>
              </a:rPr>
              <a:t>Synchroniser les comptes utilisateurs</a:t>
            </a:r>
          </a:p>
          <a:p>
            <a:pPr algn="l" marL="647697" indent="-323848" lvl="1">
              <a:lnSpc>
                <a:spcPts val="6659"/>
              </a:lnSpc>
              <a:buFont typeface="Arial"/>
              <a:buChar char="•"/>
            </a:pPr>
            <a:r>
              <a:rPr lang="en-US" sz="2999">
                <a:solidFill>
                  <a:srgbClr val="0F3157"/>
                </a:solidFill>
                <a:latin typeface="Poppins"/>
                <a:ea typeface="Poppins"/>
                <a:cs typeface="Poppins"/>
                <a:sym typeface="Poppins"/>
              </a:rPr>
              <a:t>Import des données pour le setup via .csv</a:t>
            </a:r>
          </a:p>
          <a:p>
            <a:pPr algn="l">
              <a:lnSpc>
                <a:spcPts val="7769"/>
              </a:lnSpc>
            </a:pPr>
            <a:r>
              <a:rPr lang="en-US" b="true" sz="3499" strike="noStrike" u="none">
                <a:solidFill>
                  <a:srgbClr val="0F3157"/>
                </a:solidFill>
                <a:latin typeface="Poppins Bold"/>
                <a:ea typeface="Poppins Bold"/>
                <a:cs typeface="Poppins Bold"/>
                <a:sym typeface="Poppins Bold"/>
              </a:rPr>
              <a:t>Autres</a:t>
            </a:r>
          </a:p>
          <a:p>
            <a:pPr algn="l" marL="647697" indent="-323848" lvl="1">
              <a:lnSpc>
                <a:spcPts val="6659"/>
              </a:lnSpc>
              <a:buFont typeface="Arial"/>
              <a:buChar char="•"/>
            </a:pPr>
            <a:r>
              <a:rPr lang="en-US" sz="2999" strike="noStrike" u="none">
                <a:solidFill>
                  <a:srgbClr val="0F3157"/>
                </a:solidFill>
                <a:latin typeface="Poppins"/>
                <a:ea typeface="Poppins"/>
                <a:cs typeface="Poppins"/>
                <a:sym typeface="Poppins"/>
              </a:rPr>
              <a:t>Localisation GPS</a:t>
            </a:r>
          </a:p>
          <a:p>
            <a:pPr algn="l" marL="647697" indent="-323848" lvl="1">
              <a:lnSpc>
                <a:spcPts val="6659"/>
              </a:lnSpc>
              <a:buFont typeface="Arial"/>
              <a:buChar char="•"/>
            </a:pPr>
            <a:r>
              <a:rPr lang="en-US" sz="2999" strike="noStrike" u="none">
                <a:solidFill>
                  <a:srgbClr val="0F3157"/>
                </a:solidFill>
                <a:latin typeface="Poppins"/>
                <a:ea typeface="Poppins"/>
                <a:cs typeface="Poppins"/>
                <a:sym typeface="Poppins"/>
              </a:rPr>
              <a:t>traitement des données post atertes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028700" y="1028700"/>
            <a:ext cx="6204512" cy="1354537"/>
            <a:chOff x="0" y="0"/>
            <a:chExt cx="1356922" cy="296236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356922" cy="296236"/>
            </a:xfrm>
            <a:custGeom>
              <a:avLst/>
              <a:gdLst/>
              <a:ahLst/>
              <a:cxnLst/>
              <a:rect r="r" b="b" t="t" l="l"/>
              <a:pathLst>
                <a:path h="296236" w="1356922">
                  <a:moveTo>
                    <a:pt x="41177" y="0"/>
                  </a:moveTo>
                  <a:lnTo>
                    <a:pt x="1315745" y="0"/>
                  </a:lnTo>
                  <a:cubicBezTo>
                    <a:pt x="1326666" y="0"/>
                    <a:pt x="1337140" y="4338"/>
                    <a:pt x="1344862" y="12060"/>
                  </a:cubicBezTo>
                  <a:cubicBezTo>
                    <a:pt x="1352584" y="19783"/>
                    <a:pt x="1356922" y="30256"/>
                    <a:pt x="1356922" y="41177"/>
                  </a:cubicBezTo>
                  <a:lnTo>
                    <a:pt x="1356922" y="255059"/>
                  </a:lnTo>
                  <a:cubicBezTo>
                    <a:pt x="1356922" y="277801"/>
                    <a:pt x="1338487" y="296236"/>
                    <a:pt x="1315745" y="296236"/>
                  </a:cubicBezTo>
                  <a:lnTo>
                    <a:pt x="41177" y="296236"/>
                  </a:lnTo>
                  <a:cubicBezTo>
                    <a:pt x="30256" y="296236"/>
                    <a:pt x="19783" y="291898"/>
                    <a:pt x="12060" y="284176"/>
                  </a:cubicBezTo>
                  <a:cubicBezTo>
                    <a:pt x="4338" y="276454"/>
                    <a:pt x="0" y="265980"/>
                    <a:pt x="0" y="255059"/>
                  </a:cubicBezTo>
                  <a:lnTo>
                    <a:pt x="0" y="41177"/>
                  </a:lnTo>
                  <a:cubicBezTo>
                    <a:pt x="0" y="30256"/>
                    <a:pt x="4338" y="19783"/>
                    <a:pt x="12060" y="12060"/>
                  </a:cubicBezTo>
                  <a:cubicBezTo>
                    <a:pt x="19783" y="4338"/>
                    <a:pt x="30256" y="0"/>
                    <a:pt x="41177" y="0"/>
                  </a:cubicBezTo>
                  <a:close/>
                </a:path>
              </a:pathLst>
            </a:custGeom>
            <a:solidFill>
              <a:srgbClr val="D8EFF0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19050"/>
              <a:ext cx="1356922" cy="2771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83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382140" y="1141735"/>
            <a:ext cx="5851072" cy="1082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125"/>
              </a:lnSpc>
              <a:spcBef>
                <a:spcPct val="0"/>
              </a:spcBef>
            </a:pPr>
            <a:r>
              <a:rPr lang="en-US" b="true" sz="6500">
                <a:solidFill>
                  <a:srgbClr val="0F3157"/>
                </a:solidFill>
                <a:latin typeface="Poppins Bold"/>
                <a:ea typeface="Poppins Bold"/>
                <a:cs typeface="Poppins Bold"/>
                <a:sym typeface="Poppins Bold"/>
              </a:rPr>
              <a:t>Amélioration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14995776" y="-3807453"/>
            <a:ext cx="8299576" cy="6584448"/>
            <a:chOff x="0" y="0"/>
            <a:chExt cx="102452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024520" cy="812800"/>
            </a:xfrm>
            <a:custGeom>
              <a:avLst/>
              <a:gdLst/>
              <a:ahLst/>
              <a:cxnLst/>
              <a:rect r="r" b="b" t="t" l="l"/>
              <a:pathLst>
                <a:path h="812800" w="1024520">
                  <a:moveTo>
                    <a:pt x="512260" y="0"/>
                  </a:moveTo>
                  <a:cubicBezTo>
                    <a:pt x="229347" y="0"/>
                    <a:pt x="0" y="181951"/>
                    <a:pt x="0" y="406400"/>
                  </a:cubicBezTo>
                  <a:cubicBezTo>
                    <a:pt x="0" y="630849"/>
                    <a:pt x="229347" y="812800"/>
                    <a:pt x="512260" y="812800"/>
                  </a:cubicBezTo>
                  <a:cubicBezTo>
                    <a:pt x="795173" y="812800"/>
                    <a:pt x="1024520" y="630849"/>
                    <a:pt x="1024520" y="406400"/>
                  </a:cubicBezTo>
                  <a:cubicBezTo>
                    <a:pt x="1024520" y="181951"/>
                    <a:pt x="795173" y="0"/>
                    <a:pt x="512260" y="0"/>
                  </a:cubicBezTo>
                  <a:close/>
                </a:path>
              </a:pathLst>
            </a:custGeom>
            <a:solidFill>
              <a:srgbClr val="19324D">
                <a:alpha val="15686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96049" y="19050"/>
              <a:ext cx="832422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17259300" y="9163050"/>
            <a:ext cx="152400" cy="24765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4899"/>
              </a:lnSpc>
              <a:spcBef>
                <a:spcPct val="0"/>
              </a:spcBef>
            </a:pPr>
            <a:r>
              <a:rPr lang="en-US" b="true" sz="3499">
                <a:solidFill>
                  <a:srgbClr val="053D57"/>
                </a:solidFill>
                <a:latin typeface="Poppins Bold"/>
                <a:ea typeface="Poppins Bold"/>
                <a:cs typeface="Poppins Bold"/>
                <a:sym typeface="Poppins Bold"/>
              </a:rPr>
              <a:t>19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4BACAB">
                <a:alpha val="100000"/>
              </a:srgbClr>
            </a:gs>
            <a:gs pos="100000">
              <a:srgbClr val="81EBE4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599046" y="6261587"/>
            <a:ext cx="6544954" cy="1197419"/>
            <a:chOff x="0" y="0"/>
            <a:chExt cx="1431377" cy="26187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31377" cy="261875"/>
            </a:xfrm>
            <a:custGeom>
              <a:avLst/>
              <a:gdLst/>
              <a:ahLst/>
              <a:cxnLst/>
              <a:rect r="r" b="b" t="t" l="l"/>
              <a:pathLst>
                <a:path h="261875" w="1431377">
                  <a:moveTo>
                    <a:pt x="39035" y="0"/>
                  </a:moveTo>
                  <a:lnTo>
                    <a:pt x="1392342" y="0"/>
                  </a:lnTo>
                  <a:cubicBezTo>
                    <a:pt x="1402695" y="0"/>
                    <a:pt x="1412623" y="4113"/>
                    <a:pt x="1419944" y="11433"/>
                  </a:cubicBezTo>
                  <a:cubicBezTo>
                    <a:pt x="1427264" y="18754"/>
                    <a:pt x="1431377" y="28682"/>
                    <a:pt x="1431377" y="39035"/>
                  </a:cubicBezTo>
                  <a:lnTo>
                    <a:pt x="1431377" y="222840"/>
                  </a:lnTo>
                  <a:cubicBezTo>
                    <a:pt x="1431377" y="244398"/>
                    <a:pt x="1413900" y="261875"/>
                    <a:pt x="1392342" y="261875"/>
                  </a:cubicBezTo>
                  <a:lnTo>
                    <a:pt x="39035" y="261875"/>
                  </a:lnTo>
                  <a:cubicBezTo>
                    <a:pt x="17477" y="261875"/>
                    <a:pt x="0" y="244398"/>
                    <a:pt x="0" y="222840"/>
                  </a:cubicBezTo>
                  <a:lnTo>
                    <a:pt x="0" y="39035"/>
                  </a:lnTo>
                  <a:cubicBezTo>
                    <a:pt x="0" y="17477"/>
                    <a:pt x="17477" y="0"/>
                    <a:pt x="39035" y="0"/>
                  </a:cubicBezTo>
                  <a:close/>
                </a:path>
              </a:pathLst>
            </a:custGeom>
            <a:solidFill>
              <a:srgbClr val="D8EFF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19050"/>
              <a:ext cx="1431377" cy="242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83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2599046" y="4711407"/>
            <a:ext cx="6544954" cy="1197419"/>
            <a:chOff x="0" y="0"/>
            <a:chExt cx="1431377" cy="26187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431377" cy="261875"/>
            </a:xfrm>
            <a:custGeom>
              <a:avLst/>
              <a:gdLst/>
              <a:ahLst/>
              <a:cxnLst/>
              <a:rect r="r" b="b" t="t" l="l"/>
              <a:pathLst>
                <a:path h="261875" w="1431377">
                  <a:moveTo>
                    <a:pt x="39035" y="0"/>
                  </a:moveTo>
                  <a:lnTo>
                    <a:pt x="1392342" y="0"/>
                  </a:lnTo>
                  <a:cubicBezTo>
                    <a:pt x="1402695" y="0"/>
                    <a:pt x="1412623" y="4113"/>
                    <a:pt x="1419944" y="11433"/>
                  </a:cubicBezTo>
                  <a:cubicBezTo>
                    <a:pt x="1427264" y="18754"/>
                    <a:pt x="1431377" y="28682"/>
                    <a:pt x="1431377" y="39035"/>
                  </a:cubicBezTo>
                  <a:lnTo>
                    <a:pt x="1431377" y="222840"/>
                  </a:lnTo>
                  <a:cubicBezTo>
                    <a:pt x="1431377" y="244398"/>
                    <a:pt x="1413900" y="261875"/>
                    <a:pt x="1392342" y="261875"/>
                  </a:cubicBezTo>
                  <a:lnTo>
                    <a:pt x="39035" y="261875"/>
                  </a:lnTo>
                  <a:cubicBezTo>
                    <a:pt x="17477" y="261875"/>
                    <a:pt x="0" y="244398"/>
                    <a:pt x="0" y="222840"/>
                  </a:cubicBezTo>
                  <a:lnTo>
                    <a:pt x="0" y="39035"/>
                  </a:lnTo>
                  <a:cubicBezTo>
                    <a:pt x="0" y="17477"/>
                    <a:pt x="17477" y="0"/>
                    <a:pt x="39035" y="0"/>
                  </a:cubicBezTo>
                  <a:close/>
                </a:path>
              </a:pathLst>
            </a:custGeom>
            <a:solidFill>
              <a:srgbClr val="D8EFF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19050"/>
              <a:ext cx="1431377" cy="242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83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2599046" y="3099093"/>
            <a:ext cx="6544954" cy="1197419"/>
            <a:chOff x="0" y="0"/>
            <a:chExt cx="1431377" cy="26187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431377" cy="261875"/>
            </a:xfrm>
            <a:custGeom>
              <a:avLst/>
              <a:gdLst/>
              <a:ahLst/>
              <a:cxnLst/>
              <a:rect r="r" b="b" t="t" l="l"/>
              <a:pathLst>
                <a:path h="261875" w="1431377">
                  <a:moveTo>
                    <a:pt x="39035" y="0"/>
                  </a:moveTo>
                  <a:lnTo>
                    <a:pt x="1392342" y="0"/>
                  </a:lnTo>
                  <a:cubicBezTo>
                    <a:pt x="1402695" y="0"/>
                    <a:pt x="1412623" y="4113"/>
                    <a:pt x="1419944" y="11433"/>
                  </a:cubicBezTo>
                  <a:cubicBezTo>
                    <a:pt x="1427264" y="18754"/>
                    <a:pt x="1431377" y="28682"/>
                    <a:pt x="1431377" y="39035"/>
                  </a:cubicBezTo>
                  <a:lnTo>
                    <a:pt x="1431377" y="222840"/>
                  </a:lnTo>
                  <a:cubicBezTo>
                    <a:pt x="1431377" y="244398"/>
                    <a:pt x="1413900" y="261875"/>
                    <a:pt x="1392342" y="261875"/>
                  </a:cubicBezTo>
                  <a:lnTo>
                    <a:pt x="39035" y="261875"/>
                  </a:lnTo>
                  <a:cubicBezTo>
                    <a:pt x="17477" y="261875"/>
                    <a:pt x="0" y="244398"/>
                    <a:pt x="0" y="222840"/>
                  </a:cubicBezTo>
                  <a:lnTo>
                    <a:pt x="0" y="39035"/>
                  </a:lnTo>
                  <a:cubicBezTo>
                    <a:pt x="0" y="17477"/>
                    <a:pt x="17477" y="0"/>
                    <a:pt x="39035" y="0"/>
                  </a:cubicBezTo>
                  <a:close/>
                </a:path>
              </a:pathLst>
            </a:custGeom>
            <a:solidFill>
              <a:srgbClr val="D8EFF0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19050"/>
              <a:ext cx="1431377" cy="242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83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894882" y="3124853"/>
            <a:ext cx="6544954" cy="1197419"/>
            <a:chOff x="0" y="0"/>
            <a:chExt cx="1431377" cy="26187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431377" cy="261875"/>
            </a:xfrm>
            <a:custGeom>
              <a:avLst/>
              <a:gdLst/>
              <a:ahLst/>
              <a:cxnLst/>
              <a:rect r="r" b="b" t="t" l="l"/>
              <a:pathLst>
                <a:path h="261875" w="1431377">
                  <a:moveTo>
                    <a:pt x="39035" y="0"/>
                  </a:moveTo>
                  <a:lnTo>
                    <a:pt x="1392342" y="0"/>
                  </a:lnTo>
                  <a:cubicBezTo>
                    <a:pt x="1402695" y="0"/>
                    <a:pt x="1412623" y="4113"/>
                    <a:pt x="1419944" y="11433"/>
                  </a:cubicBezTo>
                  <a:cubicBezTo>
                    <a:pt x="1427264" y="18754"/>
                    <a:pt x="1431377" y="28682"/>
                    <a:pt x="1431377" y="39035"/>
                  </a:cubicBezTo>
                  <a:lnTo>
                    <a:pt x="1431377" y="222840"/>
                  </a:lnTo>
                  <a:cubicBezTo>
                    <a:pt x="1431377" y="244398"/>
                    <a:pt x="1413900" y="261875"/>
                    <a:pt x="1392342" y="261875"/>
                  </a:cubicBezTo>
                  <a:lnTo>
                    <a:pt x="39035" y="261875"/>
                  </a:lnTo>
                  <a:cubicBezTo>
                    <a:pt x="17477" y="261875"/>
                    <a:pt x="0" y="244398"/>
                    <a:pt x="0" y="222840"/>
                  </a:cubicBezTo>
                  <a:lnTo>
                    <a:pt x="0" y="39035"/>
                  </a:lnTo>
                  <a:cubicBezTo>
                    <a:pt x="0" y="17477"/>
                    <a:pt x="17477" y="0"/>
                    <a:pt x="39035" y="0"/>
                  </a:cubicBezTo>
                  <a:close/>
                </a:path>
              </a:pathLst>
            </a:custGeom>
            <a:solidFill>
              <a:srgbClr val="D8EFF0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19050"/>
              <a:ext cx="1431377" cy="242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83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2950353" y="3153428"/>
            <a:ext cx="1533545" cy="11688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355"/>
              </a:lnSpc>
            </a:pPr>
            <a:r>
              <a:rPr lang="en-US" sz="7882" spc="291">
                <a:solidFill>
                  <a:srgbClr val="053D57"/>
                </a:solidFill>
                <a:latin typeface="Poppins"/>
                <a:ea typeface="Poppins"/>
                <a:cs typeface="Poppins"/>
                <a:sym typeface="Poppins"/>
              </a:rPr>
              <a:t>01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950353" y="4712797"/>
            <a:ext cx="1800056" cy="11688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355"/>
              </a:lnSpc>
            </a:pPr>
            <a:r>
              <a:rPr lang="en-US" sz="7882" spc="291">
                <a:solidFill>
                  <a:srgbClr val="053D57"/>
                </a:solidFill>
                <a:latin typeface="Poppins"/>
                <a:ea typeface="Poppins"/>
                <a:cs typeface="Poppins"/>
                <a:sym typeface="Poppins"/>
              </a:rPr>
              <a:t>02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950353" y="6297467"/>
            <a:ext cx="1800056" cy="11688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355"/>
              </a:lnSpc>
            </a:pPr>
            <a:r>
              <a:rPr lang="en-US" sz="7882" spc="291">
                <a:solidFill>
                  <a:srgbClr val="053D57"/>
                </a:solidFill>
                <a:latin typeface="Poppins"/>
                <a:ea typeface="Poppins"/>
                <a:cs typeface="Poppins"/>
                <a:sym typeface="Poppins"/>
              </a:rPr>
              <a:t>03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151359" y="3153428"/>
            <a:ext cx="1800056" cy="11688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355"/>
              </a:lnSpc>
            </a:pPr>
            <a:r>
              <a:rPr lang="en-US" sz="7882" spc="291">
                <a:solidFill>
                  <a:srgbClr val="053D57"/>
                </a:solidFill>
                <a:latin typeface="Poppins"/>
                <a:ea typeface="Poppins"/>
                <a:cs typeface="Poppins"/>
                <a:sym typeface="Poppins"/>
              </a:rPr>
              <a:t>05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4536292" y="3447017"/>
            <a:ext cx="4242297" cy="5206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81"/>
              </a:lnSpc>
              <a:spcBef>
                <a:spcPct val="0"/>
              </a:spcBef>
            </a:pPr>
            <a:r>
              <a:rPr lang="en-US" sz="3567" spc="131">
                <a:solidFill>
                  <a:srgbClr val="053D57"/>
                </a:solidFill>
                <a:latin typeface="Poppins"/>
                <a:ea typeface="Poppins"/>
                <a:cs typeface="Poppins"/>
                <a:sym typeface="Poppins"/>
              </a:rPr>
              <a:t>Introduction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4483898" y="5059331"/>
            <a:ext cx="4242297" cy="5206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81"/>
              </a:lnSpc>
              <a:spcBef>
                <a:spcPct val="0"/>
              </a:spcBef>
            </a:pPr>
            <a:r>
              <a:rPr lang="en-US" sz="3567" spc="131">
                <a:solidFill>
                  <a:srgbClr val="053D57"/>
                </a:solidFill>
                <a:latin typeface="Poppins"/>
                <a:ea typeface="Poppins"/>
                <a:cs typeface="Poppins"/>
                <a:sym typeface="Poppins"/>
              </a:rPr>
              <a:t>Use-Case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4536292" y="6360972"/>
            <a:ext cx="4242297" cy="9968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81"/>
              </a:lnSpc>
              <a:spcBef>
                <a:spcPct val="0"/>
              </a:spcBef>
            </a:pPr>
            <a:r>
              <a:rPr lang="en-US" sz="3567" spc="131">
                <a:solidFill>
                  <a:srgbClr val="053D57"/>
                </a:solidFill>
                <a:latin typeface="Poppins"/>
                <a:ea typeface="Poppins"/>
                <a:cs typeface="Poppins"/>
                <a:sym typeface="Poppins"/>
              </a:rPr>
              <a:t>Objectifs et Enjeux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2573448" y="1149239"/>
            <a:ext cx="5637687" cy="1491264"/>
            <a:chOff x="0" y="0"/>
            <a:chExt cx="990011" cy="261875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990011" cy="261875"/>
            </a:xfrm>
            <a:custGeom>
              <a:avLst/>
              <a:gdLst/>
              <a:ahLst/>
              <a:cxnLst/>
              <a:rect r="r" b="b" t="t" l="l"/>
              <a:pathLst>
                <a:path h="261875" w="990011">
                  <a:moveTo>
                    <a:pt x="45317" y="0"/>
                  </a:moveTo>
                  <a:lnTo>
                    <a:pt x="944694" y="0"/>
                  </a:lnTo>
                  <a:cubicBezTo>
                    <a:pt x="956713" y="0"/>
                    <a:pt x="968239" y="4774"/>
                    <a:pt x="976738" y="13273"/>
                  </a:cubicBezTo>
                  <a:cubicBezTo>
                    <a:pt x="985236" y="21772"/>
                    <a:pt x="990011" y="33298"/>
                    <a:pt x="990011" y="45317"/>
                  </a:cubicBezTo>
                  <a:lnTo>
                    <a:pt x="990011" y="216558"/>
                  </a:lnTo>
                  <a:cubicBezTo>
                    <a:pt x="990011" y="228577"/>
                    <a:pt x="985236" y="240103"/>
                    <a:pt x="976738" y="248602"/>
                  </a:cubicBezTo>
                  <a:cubicBezTo>
                    <a:pt x="968239" y="257100"/>
                    <a:pt x="956713" y="261875"/>
                    <a:pt x="944694" y="261875"/>
                  </a:cubicBezTo>
                  <a:lnTo>
                    <a:pt x="45317" y="261875"/>
                  </a:lnTo>
                  <a:cubicBezTo>
                    <a:pt x="33298" y="261875"/>
                    <a:pt x="21772" y="257100"/>
                    <a:pt x="13273" y="248602"/>
                  </a:cubicBezTo>
                  <a:cubicBezTo>
                    <a:pt x="4774" y="240103"/>
                    <a:pt x="0" y="228577"/>
                    <a:pt x="0" y="216558"/>
                  </a:cubicBezTo>
                  <a:lnTo>
                    <a:pt x="0" y="45317"/>
                  </a:lnTo>
                  <a:cubicBezTo>
                    <a:pt x="0" y="33298"/>
                    <a:pt x="4774" y="21772"/>
                    <a:pt x="13273" y="13273"/>
                  </a:cubicBezTo>
                  <a:cubicBezTo>
                    <a:pt x="21772" y="4774"/>
                    <a:pt x="33298" y="0"/>
                    <a:pt x="45317" y="0"/>
                  </a:cubicBezTo>
                  <a:close/>
                </a:path>
              </a:pathLst>
            </a:custGeom>
            <a:solidFill>
              <a:srgbClr val="D8EFF0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19050"/>
              <a:ext cx="990011" cy="242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87"/>
                </a:lnSpc>
              </a:pPr>
            </a:p>
          </p:txBody>
        </p:sp>
      </p:grpSp>
      <p:sp>
        <p:nvSpPr>
          <p:cNvPr name="TextBox 24" id="24"/>
          <p:cNvSpPr txBox="true"/>
          <p:nvPr/>
        </p:nvSpPr>
        <p:spPr>
          <a:xfrm rot="0">
            <a:off x="1640583" y="1378836"/>
            <a:ext cx="7503417" cy="10433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466"/>
              </a:lnSpc>
            </a:pPr>
            <a:r>
              <a:rPr lang="en-US" b="true" sz="7043" spc="260">
                <a:solidFill>
                  <a:srgbClr val="0F3157"/>
                </a:solidFill>
                <a:latin typeface="Poppins Bold"/>
                <a:ea typeface="Poppins Bold"/>
                <a:cs typeface="Poppins Bold"/>
                <a:sym typeface="Poppins Bold"/>
              </a:rPr>
              <a:t>Sommaire</a:t>
            </a:r>
          </a:p>
        </p:txBody>
      </p:sp>
      <p:grpSp>
        <p:nvGrpSpPr>
          <p:cNvPr name="Group 25" id="25"/>
          <p:cNvGrpSpPr/>
          <p:nvPr/>
        </p:nvGrpSpPr>
        <p:grpSpPr>
          <a:xfrm rot="0">
            <a:off x="9894882" y="6263477"/>
            <a:ext cx="6544954" cy="1197419"/>
            <a:chOff x="0" y="0"/>
            <a:chExt cx="1431377" cy="261875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1431377" cy="261875"/>
            </a:xfrm>
            <a:custGeom>
              <a:avLst/>
              <a:gdLst/>
              <a:ahLst/>
              <a:cxnLst/>
              <a:rect r="r" b="b" t="t" l="l"/>
              <a:pathLst>
                <a:path h="261875" w="1431377">
                  <a:moveTo>
                    <a:pt x="39035" y="0"/>
                  </a:moveTo>
                  <a:lnTo>
                    <a:pt x="1392342" y="0"/>
                  </a:lnTo>
                  <a:cubicBezTo>
                    <a:pt x="1402695" y="0"/>
                    <a:pt x="1412623" y="4113"/>
                    <a:pt x="1419944" y="11433"/>
                  </a:cubicBezTo>
                  <a:cubicBezTo>
                    <a:pt x="1427264" y="18754"/>
                    <a:pt x="1431377" y="28682"/>
                    <a:pt x="1431377" y="39035"/>
                  </a:cubicBezTo>
                  <a:lnTo>
                    <a:pt x="1431377" y="222840"/>
                  </a:lnTo>
                  <a:cubicBezTo>
                    <a:pt x="1431377" y="244398"/>
                    <a:pt x="1413900" y="261875"/>
                    <a:pt x="1392342" y="261875"/>
                  </a:cubicBezTo>
                  <a:lnTo>
                    <a:pt x="39035" y="261875"/>
                  </a:lnTo>
                  <a:cubicBezTo>
                    <a:pt x="17477" y="261875"/>
                    <a:pt x="0" y="244398"/>
                    <a:pt x="0" y="222840"/>
                  </a:cubicBezTo>
                  <a:lnTo>
                    <a:pt x="0" y="39035"/>
                  </a:lnTo>
                  <a:cubicBezTo>
                    <a:pt x="0" y="17477"/>
                    <a:pt x="17477" y="0"/>
                    <a:pt x="39035" y="0"/>
                  </a:cubicBezTo>
                  <a:close/>
                </a:path>
              </a:pathLst>
            </a:custGeom>
            <a:solidFill>
              <a:srgbClr val="D8EFF0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19050"/>
              <a:ext cx="1431377" cy="242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83"/>
                </a:lnSpc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9894882" y="4681792"/>
            <a:ext cx="6544954" cy="1197419"/>
            <a:chOff x="0" y="0"/>
            <a:chExt cx="1431377" cy="261875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1431377" cy="261875"/>
            </a:xfrm>
            <a:custGeom>
              <a:avLst/>
              <a:gdLst/>
              <a:ahLst/>
              <a:cxnLst/>
              <a:rect r="r" b="b" t="t" l="l"/>
              <a:pathLst>
                <a:path h="261875" w="1431377">
                  <a:moveTo>
                    <a:pt x="39035" y="0"/>
                  </a:moveTo>
                  <a:lnTo>
                    <a:pt x="1392342" y="0"/>
                  </a:lnTo>
                  <a:cubicBezTo>
                    <a:pt x="1402695" y="0"/>
                    <a:pt x="1412623" y="4113"/>
                    <a:pt x="1419944" y="11433"/>
                  </a:cubicBezTo>
                  <a:cubicBezTo>
                    <a:pt x="1427264" y="18754"/>
                    <a:pt x="1431377" y="28682"/>
                    <a:pt x="1431377" y="39035"/>
                  </a:cubicBezTo>
                  <a:lnTo>
                    <a:pt x="1431377" y="222840"/>
                  </a:lnTo>
                  <a:cubicBezTo>
                    <a:pt x="1431377" y="244398"/>
                    <a:pt x="1413900" y="261875"/>
                    <a:pt x="1392342" y="261875"/>
                  </a:cubicBezTo>
                  <a:lnTo>
                    <a:pt x="39035" y="261875"/>
                  </a:lnTo>
                  <a:cubicBezTo>
                    <a:pt x="17477" y="261875"/>
                    <a:pt x="0" y="244398"/>
                    <a:pt x="0" y="222840"/>
                  </a:cubicBezTo>
                  <a:lnTo>
                    <a:pt x="0" y="39035"/>
                  </a:lnTo>
                  <a:cubicBezTo>
                    <a:pt x="0" y="17477"/>
                    <a:pt x="17477" y="0"/>
                    <a:pt x="39035" y="0"/>
                  </a:cubicBezTo>
                  <a:close/>
                </a:path>
              </a:pathLst>
            </a:custGeom>
            <a:solidFill>
              <a:srgbClr val="D8EFF0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19050"/>
              <a:ext cx="1431377" cy="242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83"/>
                </a:lnSpc>
              </a:pPr>
            </a:p>
          </p:txBody>
        </p:sp>
      </p:grpSp>
      <p:sp>
        <p:nvSpPr>
          <p:cNvPr name="TextBox 31" id="31"/>
          <p:cNvSpPr txBox="true"/>
          <p:nvPr/>
        </p:nvSpPr>
        <p:spPr>
          <a:xfrm rot="0">
            <a:off x="10151359" y="4713633"/>
            <a:ext cx="1800056" cy="11688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355"/>
              </a:lnSpc>
            </a:pPr>
            <a:r>
              <a:rPr lang="en-US" sz="7882" spc="291">
                <a:solidFill>
                  <a:srgbClr val="053D57"/>
                </a:solidFill>
                <a:latin typeface="Poppins"/>
                <a:ea typeface="Poppins"/>
                <a:cs typeface="Poppins"/>
                <a:sym typeface="Poppins"/>
              </a:rPr>
              <a:t>06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1737298" y="5029716"/>
            <a:ext cx="4270327" cy="5206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81"/>
              </a:lnSpc>
              <a:spcBef>
                <a:spcPct val="0"/>
              </a:spcBef>
            </a:pPr>
            <a:r>
              <a:rPr lang="en-US" sz="3567" spc="131">
                <a:solidFill>
                  <a:srgbClr val="053D57"/>
                </a:solidFill>
                <a:latin typeface="Poppins"/>
                <a:ea typeface="Poppins"/>
                <a:cs typeface="Poppins"/>
                <a:sym typeface="Poppins"/>
              </a:rPr>
              <a:t>Gestion de projet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0151359" y="6291771"/>
            <a:ext cx="1800056" cy="11688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355"/>
              </a:lnSpc>
            </a:pPr>
            <a:r>
              <a:rPr lang="en-US" sz="7882" spc="291">
                <a:solidFill>
                  <a:srgbClr val="053D57"/>
                </a:solidFill>
                <a:latin typeface="Poppins"/>
                <a:ea typeface="Poppins"/>
                <a:cs typeface="Poppins"/>
                <a:sym typeface="Poppins"/>
              </a:rPr>
              <a:t>07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1737298" y="6594974"/>
            <a:ext cx="4393388" cy="5319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87"/>
              </a:lnSpc>
              <a:spcBef>
                <a:spcPct val="0"/>
              </a:spcBef>
            </a:pPr>
            <a:r>
              <a:rPr lang="en-US" sz="3666" spc="135">
                <a:solidFill>
                  <a:srgbClr val="053D57"/>
                </a:solidFill>
                <a:latin typeface="Poppins"/>
                <a:ea typeface="Poppins"/>
                <a:cs typeface="Poppins"/>
                <a:sym typeface="Poppins"/>
              </a:rPr>
              <a:t>Difficultés</a:t>
            </a:r>
          </a:p>
        </p:txBody>
      </p:sp>
      <p:grpSp>
        <p:nvGrpSpPr>
          <p:cNvPr name="Group 35" id="35"/>
          <p:cNvGrpSpPr/>
          <p:nvPr/>
        </p:nvGrpSpPr>
        <p:grpSpPr>
          <a:xfrm rot="0">
            <a:off x="14995776" y="-3807453"/>
            <a:ext cx="8299576" cy="6584448"/>
            <a:chOff x="0" y="0"/>
            <a:chExt cx="1024520" cy="812800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1024520" cy="812800"/>
            </a:xfrm>
            <a:custGeom>
              <a:avLst/>
              <a:gdLst/>
              <a:ahLst/>
              <a:cxnLst/>
              <a:rect r="r" b="b" t="t" l="l"/>
              <a:pathLst>
                <a:path h="812800" w="1024520">
                  <a:moveTo>
                    <a:pt x="512260" y="0"/>
                  </a:moveTo>
                  <a:cubicBezTo>
                    <a:pt x="229347" y="0"/>
                    <a:pt x="0" y="181951"/>
                    <a:pt x="0" y="406400"/>
                  </a:cubicBezTo>
                  <a:cubicBezTo>
                    <a:pt x="0" y="630849"/>
                    <a:pt x="229347" y="812800"/>
                    <a:pt x="512260" y="812800"/>
                  </a:cubicBezTo>
                  <a:cubicBezTo>
                    <a:pt x="795173" y="812800"/>
                    <a:pt x="1024520" y="630849"/>
                    <a:pt x="1024520" y="406400"/>
                  </a:cubicBezTo>
                  <a:cubicBezTo>
                    <a:pt x="1024520" y="181951"/>
                    <a:pt x="795173" y="0"/>
                    <a:pt x="512260" y="0"/>
                  </a:cubicBezTo>
                  <a:close/>
                </a:path>
              </a:pathLst>
            </a:custGeom>
            <a:solidFill>
              <a:srgbClr val="19324D">
                <a:alpha val="15686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37" id="37"/>
            <p:cNvSpPr txBox="true"/>
            <p:nvPr/>
          </p:nvSpPr>
          <p:spPr>
            <a:xfrm>
              <a:off x="96049" y="19050"/>
              <a:ext cx="832422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38" id="38"/>
          <p:cNvSpPr txBox="true"/>
          <p:nvPr/>
        </p:nvSpPr>
        <p:spPr>
          <a:xfrm rot="0">
            <a:off x="11737298" y="3446796"/>
            <a:ext cx="4516450" cy="5206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81"/>
              </a:lnSpc>
              <a:spcBef>
                <a:spcPct val="0"/>
              </a:spcBef>
            </a:pPr>
            <a:r>
              <a:rPr lang="en-US" sz="3567" spc="131">
                <a:solidFill>
                  <a:srgbClr val="053D57"/>
                </a:solidFill>
                <a:latin typeface="Poppins"/>
                <a:ea typeface="Poppins"/>
                <a:cs typeface="Poppins"/>
                <a:sym typeface="Poppins"/>
              </a:rPr>
              <a:t>Choix techniques</a:t>
            </a:r>
          </a:p>
        </p:txBody>
      </p:sp>
      <p:grpSp>
        <p:nvGrpSpPr>
          <p:cNvPr name="Group 39" id="39"/>
          <p:cNvGrpSpPr/>
          <p:nvPr/>
        </p:nvGrpSpPr>
        <p:grpSpPr>
          <a:xfrm rot="0">
            <a:off x="2573448" y="7818736"/>
            <a:ext cx="6544954" cy="1197419"/>
            <a:chOff x="0" y="0"/>
            <a:chExt cx="1431377" cy="261875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1431377" cy="261875"/>
            </a:xfrm>
            <a:custGeom>
              <a:avLst/>
              <a:gdLst/>
              <a:ahLst/>
              <a:cxnLst/>
              <a:rect r="r" b="b" t="t" l="l"/>
              <a:pathLst>
                <a:path h="261875" w="1431377">
                  <a:moveTo>
                    <a:pt x="39035" y="0"/>
                  </a:moveTo>
                  <a:lnTo>
                    <a:pt x="1392342" y="0"/>
                  </a:lnTo>
                  <a:cubicBezTo>
                    <a:pt x="1402695" y="0"/>
                    <a:pt x="1412623" y="4113"/>
                    <a:pt x="1419944" y="11433"/>
                  </a:cubicBezTo>
                  <a:cubicBezTo>
                    <a:pt x="1427264" y="18754"/>
                    <a:pt x="1431377" y="28682"/>
                    <a:pt x="1431377" y="39035"/>
                  </a:cubicBezTo>
                  <a:lnTo>
                    <a:pt x="1431377" y="222840"/>
                  </a:lnTo>
                  <a:cubicBezTo>
                    <a:pt x="1431377" y="244398"/>
                    <a:pt x="1413900" y="261875"/>
                    <a:pt x="1392342" y="261875"/>
                  </a:cubicBezTo>
                  <a:lnTo>
                    <a:pt x="39035" y="261875"/>
                  </a:lnTo>
                  <a:cubicBezTo>
                    <a:pt x="17477" y="261875"/>
                    <a:pt x="0" y="244398"/>
                    <a:pt x="0" y="222840"/>
                  </a:cubicBezTo>
                  <a:lnTo>
                    <a:pt x="0" y="39035"/>
                  </a:lnTo>
                  <a:cubicBezTo>
                    <a:pt x="0" y="17477"/>
                    <a:pt x="17477" y="0"/>
                    <a:pt x="39035" y="0"/>
                  </a:cubicBezTo>
                  <a:close/>
                </a:path>
              </a:pathLst>
            </a:custGeom>
            <a:solidFill>
              <a:srgbClr val="D8EFF0"/>
            </a:solidFill>
          </p:spPr>
        </p:sp>
        <p:sp>
          <p:nvSpPr>
            <p:cNvPr name="TextBox 41" id="41"/>
            <p:cNvSpPr txBox="true"/>
            <p:nvPr/>
          </p:nvSpPr>
          <p:spPr>
            <a:xfrm>
              <a:off x="0" y="19050"/>
              <a:ext cx="1431377" cy="242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83"/>
                </a:lnSpc>
              </a:pPr>
            </a:p>
          </p:txBody>
        </p:sp>
      </p:grpSp>
      <p:sp>
        <p:nvSpPr>
          <p:cNvPr name="TextBox 42" id="42"/>
          <p:cNvSpPr txBox="true"/>
          <p:nvPr/>
        </p:nvSpPr>
        <p:spPr>
          <a:xfrm rot="0">
            <a:off x="2924755" y="7854617"/>
            <a:ext cx="1800056" cy="11688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355"/>
              </a:lnSpc>
            </a:pPr>
            <a:r>
              <a:rPr lang="en-US" sz="7882" spc="291">
                <a:solidFill>
                  <a:srgbClr val="053D57"/>
                </a:solidFill>
                <a:latin typeface="Poppins"/>
                <a:ea typeface="Poppins"/>
                <a:cs typeface="Poppins"/>
                <a:sym typeface="Poppins"/>
              </a:rPr>
              <a:t>04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4510694" y="7918121"/>
            <a:ext cx="4242297" cy="9968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81"/>
              </a:lnSpc>
              <a:spcBef>
                <a:spcPct val="0"/>
              </a:spcBef>
            </a:pPr>
            <a:r>
              <a:rPr lang="en-US" sz="3567" spc="131">
                <a:solidFill>
                  <a:srgbClr val="053D57"/>
                </a:solidFill>
                <a:latin typeface="Poppins"/>
                <a:ea typeface="Poppins"/>
                <a:cs typeface="Poppins"/>
                <a:sym typeface="Poppins"/>
              </a:rPr>
              <a:t>Conception de l’application</a:t>
            </a:r>
          </a:p>
        </p:txBody>
      </p:sp>
      <p:grpSp>
        <p:nvGrpSpPr>
          <p:cNvPr name="Group 44" id="44"/>
          <p:cNvGrpSpPr/>
          <p:nvPr/>
        </p:nvGrpSpPr>
        <p:grpSpPr>
          <a:xfrm rot="0">
            <a:off x="9869284" y="7820627"/>
            <a:ext cx="6544954" cy="1197419"/>
            <a:chOff x="0" y="0"/>
            <a:chExt cx="1431377" cy="261875"/>
          </a:xfrm>
        </p:grpSpPr>
        <p:sp>
          <p:nvSpPr>
            <p:cNvPr name="Freeform 45" id="45"/>
            <p:cNvSpPr/>
            <p:nvPr/>
          </p:nvSpPr>
          <p:spPr>
            <a:xfrm flipH="false" flipV="false" rot="0">
              <a:off x="0" y="0"/>
              <a:ext cx="1431377" cy="261875"/>
            </a:xfrm>
            <a:custGeom>
              <a:avLst/>
              <a:gdLst/>
              <a:ahLst/>
              <a:cxnLst/>
              <a:rect r="r" b="b" t="t" l="l"/>
              <a:pathLst>
                <a:path h="261875" w="1431377">
                  <a:moveTo>
                    <a:pt x="39035" y="0"/>
                  </a:moveTo>
                  <a:lnTo>
                    <a:pt x="1392342" y="0"/>
                  </a:lnTo>
                  <a:cubicBezTo>
                    <a:pt x="1402695" y="0"/>
                    <a:pt x="1412623" y="4113"/>
                    <a:pt x="1419944" y="11433"/>
                  </a:cubicBezTo>
                  <a:cubicBezTo>
                    <a:pt x="1427264" y="18754"/>
                    <a:pt x="1431377" y="28682"/>
                    <a:pt x="1431377" y="39035"/>
                  </a:cubicBezTo>
                  <a:lnTo>
                    <a:pt x="1431377" y="222840"/>
                  </a:lnTo>
                  <a:cubicBezTo>
                    <a:pt x="1431377" y="244398"/>
                    <a:pt x="1413900" y="261875"/>
                    <a:pt x="1392342" y="261875"/>
                  </a:cubicBezTo>
                  <a:lnTo>
                    <a:pt x="39035" y="261875"/>
                  </a:lnTo>
                  <a:cubicBezTo>
                    <a:pt x="17477" y="261875"/>
                    <a:pt x="0" y="244398"/>
                    <a:pt x="0" y="222840"/>
                  </a:cubicBezTo>
                  <a:lnTo>
                    <a:pt x="0" y="39035"/>
                  </a:lnTo>
                  <a:cubicBezTo>
                    <a:pt x="0" y="17477"/>
                    <a:pt x="17477" y="0"/>
                    <a:pt x="39035" y="0"/>
                  </a:cubicBezTo>
                  <a:close/>
                </a:path>
              </a:pathLst>
            </a:custGeom>
            <a:solidFill>
              <a:srgbClr val="D8EFF0"/>
            </a:solidFill>
          </p:spPr>
        </p:sp>
        <p:sp>
          <p:nvSpPr>
            <p:cNvPr name="TextBox 46" id="46"/>
            <p:cNvSpPr txBox="true"/>
            <p:nvPr/>
          </p:nvSpPr>
          <p:spPr>
            <a:xfrm>
              <a:off x="0" y="19050"/>
              <a:ext cx="1431377" cy="242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83"/>
                </a:lnSpc>
              </a:pPr>
            </a:p>
          </p:txBody>
        </p:sp>
      </p:grpSp>
      <p:sp>
        <p:nvSpPr>
          <p:cNvPr name="TextBox 47" id="47"/>
          <p:cNvSpPr txBox="true"/>
          <p:nvPr/>
        </p:nvSpPr>
        <p:spPr>
          <a:xfrm rot="0">
            <a:off x="10125762" y="7848921"/>
            <a:ext cx="1800056" cy="11688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355"/>
              </a:lnSpc>
            </a:pPr>
            <a:r>
              <a:rPr lang="en-US" sz="7882" spc="291">
                <a:solidFill>
                  <a:srgbClr val="053D57"/>
                </a:solidFill>
                <a:latin typeface="Poppins"/>
                <a:ea typeface="Poppins"/>
                <a:cs typeface="Poppins"/>
                <a:sym typeface="Poppins"/>
              </a:rPr>
              <a:t>08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11711701" y="8150595"/>
            <a:ext cx="4393388" cy="5319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87"/>
              </a:lnSpc>
              <a:spcBef>
                <a:spcPct val="0"/>
              </a:spcBef>
            </a:pPr>
            <a:r>
              <a:rPr lang="en-US" sz="3666" spc="135">
                <a:solidFill>
                  <a:srgbClr val="053D57"/>
                </a:solidFill>
                <a:latin typeface="Poppins"/>
                <a:ea typeface="Poppins"/>
                <a:cs typeface="Poppins"/>
                <a:sym typeface="Poppins"/>
              </a:rPr>
              <a:t>Améliorations</a:t>
            </a:r>
          </a:p>
        </p:txBody>
      </p:sp>
      <p:grpSp>
        <p:nvGrpSpPr>
          <p:cNvPr name="Group 49" id="49"/>
          <p:cNvGrpSpPr/>
          <p:nvPr/>
        </p:nvGrpSpPr>
        <p:grpSpPr>
          <a:xfrm rot="0">
            <a:off x="-5273414" y="8665726"/>
            <a:ext cx="8605745" cy="6584448"/>
            <a:chOff x="0" y="0"/>
            <a:chExt cx="1062314" cy="812800"/>
          </a:xfrm>
        </p:grpSpPr>
        <p:sp>
          <p:nvSpPr>
            <p:cNvPr name="Freeform 50" id="50"/>
            <p:cNvSpPr/>
            <p:nvPr/>
          </p:nvSpPr>
          <p:spPr>
            <a:xfrm flipH="false" flipV="false" rot="0">
              <a:off x="0" y="0"/>
              <a:ext cx="1062314" cy="812800"/>
            </a:xfrm>
            <a:custGeom>
              <a:avLst/>
              <a:gdLst/>
              <a:ahLst/>
              <a:cxnLst/>
              <a:rect r="r" b="b" t="t" l="l"/>
              <a:pathLst>
                <a:path h="812800" w="1062314">
                  <a:moveTo>
                    <a:pt x="531157" y="0"/>
                  </a:moveTo>
                  <a:cubicBezTo>
                    <a:pt x="237807" y="0"/>
                    <a:pt x="0" y="181951"/>
                    <a:pt x="0" y="406400"/>
                  </a:cubicBezTo>
                  <a:cubicBezTo>
                    <a:pt x="0" y="630849"/>
                    <a:pt x="237807" y="812800"/>
                    <a:pt x="531157" y="812800"/>
                  </a:cubicBezTo>
                  <a:cubicBezTo>
                    <a:pt x="824507" y="812800"/>
                    <a:pt x="1062314" y="630849"/>
                    <a:pt x="1062314" y="406400"/>
                  </a:cubicBezTo>
                  <a:cubicBezTo>
                    <a:pt x="1062314" y="181951"/>
                    <a:pt x="824507" y="0"/>
                    <a:pt x="531157" y="0"/>
                  </a:cubicBezTo>
                  <a:close/>
                </a:path>
              </a:pathLst>
            </a:custGeom>
            <a:solidFill>
              <a:srgbClr val="19324D">
                <a:alpha val="41961"/>
              </a:srgbClr>
            </a:solidFill>
          </p:spPr>
        </p:sp>
        <p:sp>
          <p:nvSpPr>
            <p:cNvPr name="TextBox 51" id="51"/>
            <p:cNvSpPr txBox="true"/>
            <p:nvPr/>
          </p:nvSpPr>
          <p:spPr>
            <a:xfrm>
              <a:off x="99592" y="38100"/>
              <a:ext cx="86313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2" id="52"/>
          <p:cNvSpPr txBox="true"/>
          <p:nvPr/>
        </p:nvSpPr>
        <p:spPr>
          <a:xfrm rot="0">
            <a:off x="17259300" y="9163050"/>
            <a:ext cx="152400" cy="24765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4899"/>
              </a:lnSpc>
              <a:spcBef>
                <a:spcPct val="0"/>
              </a:spcBef>
            </a:pPr>
            <a:r>
              <a:rPr lang="en-US" b="true" sz="3499">
                <a:solidFill>
                  <a:srgbClr val="053D57"/>
                </a:solidFill>
                <a:latin typeface="Poppins Bold"/>
                <a:ea typeface="Poppins Bold"/>
                <a:cs typeface="Poppins Bold"/>
                <a:sym typeface="Poppins Bold"/>
              </a:rPr>
              <a:t>2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4BACAB">
                <a:alpha val="100000"/>
              </a:srgbClr>
            </a:gs>
            <a:gs pos="100000">
              <a:srgbClr val="81EBE4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273414" y="8665726"/>
            <a:ext cx="8605745" cy="6584448"/>
            <a:chOff x="0" y="0"/>
            <a:chExt cx="1062314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62314" cy="812800"/>
            </a:xfrm>
            <a:custGeom>
              <a:avLst/>
              <a:gdLst/>
              <a:ahLst/>
              <a:cxnLst/>
              <a:rect r="r" b="b" t="t" l="l"/>
              <a:pathLst>
                <a:path h="812800" w="1062314">
                  <a:moveTo>
                    <a:pt x="531157" y="0"/>
                  </a:moveTo>
                  <a:cubicBezTo>
                    <a:pt x="237807" y="0"/>
                    <a:pt x="0" y="181951"/>
                    <a:pt x="0" y="406400"/>
                  </a:cubicBezTo>
                  <a:cubicBezTo>
                    <a:pt x="0" y="630849"/>
                    <a:pt x="237807" y="812800"/>
                    <a:pt x="531157" y="812800"/>
                  </a:cubicBezTo>
                  <a:cubicBezTo>
                    <a:pt x="824507" y="812800"/>
                    <a:pt x="1062314" y="630849"/>
                    <a:pt x="1062314" y="406400"/>
                  </a:cubicBezTo>
                  <a:cubicBezTo>
                    <a:pt x="1062314" y="181951"/>
                    <a:pt x="824507" y="0"/>
                    <a:pt x="531157" y="0"/>
                  </a:cubicBezTo>
                  <a:close/>
                </a:path>
              </a:pathLst>
            </a:custGeom>
            <a:solidFill>
              <a:srgbClr val="19324D">
                <a:alpha val="41961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99592" y="38100"/>
              <a:ext cx="86313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3232238" y="3710087"/>
            <a:ext cx="11823525" cy="2866825"/>
            <a:chOff x="0" y="0"/>
            <a:chExt cx="1221755" cy="29623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21755" cy="296236"/>
            </a:xfrm>
            <a:custGeom>
              <a:avLst/>
              <a:gdLst/>
              <a:ahLst/>
              <a:cxnLst/>
              <a:rect r="r" b="b" t="t" l="l"/>
              <a:pathLst>
                <a:path h="296236" w="1221755">
                  <a:moveTo>
                    <a:pt x="21608" y="0"/>
                  </a:moveTo>
                  <a:lnTo>
                    <a:pt x="1200147" y="0"/>
                  </a:lnTo>
                  <a:cubicBezTo>
                    <a:pt x="1205877" y="0"/>
                    <a:pt x="1211374" y="2277"/>
                    <a:pt x="1215426" y="6329"/>
                  </a:cubicBezTo>
                  <a:cubicBezTo>
                    <a:pt x="1219478" y="10381"/>
                    <a:pt x="1221755" y="15877"/>
                    <a:pt x="1221755" y="21608"/>
                  </a:cubicBezTo>
                  <a:lnTo>
                    <a:pt x="1221755" y="274628"/>
                  </a:lnTo>
                  <a:cubicBezTo>
                    <a:pt x="1221755" y="280359"/>
                    <a:pt x="1219478" y="285855"/>
                    <a:pt x="1215426" y="289907"/>
                  </a:cubicBezTo>
                  <a:cubicBezTo>
                    <a:pt x="1211374" y="293960"/>
                    <a:pt x="1205877" y="296236"/>
                    <a:pt x="1200147" y="296236"/>
                  </a:cubicBezTo>
                  <a:lnTo>
                    <a:pt x="21608" y="296236"/>
                  </a:lnTo>
                  <a:cubicBezTo>
                    <a:pt x="15877" y="296236"/>
                    <a:pt x="10381" y="293960"/>
                    <a:pt x="6329" y="289907"/>
                  </a:cubicBezTo>
                  <a:cubicBezTo>
                    <a:pt x="2277" y="285855"/>
                    <a:pt x="0" y="280359"/>
                    <a:pt x="0" y="274628"/>
                  </a:cubicBezTo>
                  <a:lnTo>
                    <a:pt x="0" y="21608"/>
                  </a:lnTo>
                  <a:cubicBezTo>
                    <a:pt x="0" y="15877"/>
                    <a:pt x="2277" y="10381"/>
                    <a:pt x="6329" y="6329"/>
                  </a:cubicBezTo>
                  <a:cubicBezTo>
                    <a:pt x="10381" y="2277"/>
                    <a:pt x="15877" y="0"/>
                    <a:pt x="21608" y="0"/>
                  </a:cubicBezTo>
                  <a:close/>
                </a:path>
              </a:pathLst>
            </a:custGeom>
            <a:solidFill>
              <a:srgbClr val="D8EFF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19050"/>
              <a:ext cx="1221755" cy="2771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83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3980279" y="3960414"/>
            <a:ext cx="10330906" cy="22803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7196"/>
              </a:lnSpc>
              <a:spcBef>
                <a:spcPct val="0"/>
              </a:spcBef>
            </a:pPr>
            <a:r>
              <a:rPr lang="en-US" b="true" sz="13757">
                <a:solidFill>
                  <a:srgbClr val="0F3157"/>
                </a:solidFill>
                <a:latin typeface="Poppins Bold"/>
                <a:ea typeface="Poppins Bold"/>
                <a:cs typeface="Poppins Bold"/>
                <a:sym typeface="Poppins Bold"/>
              </a:rPr>
              <a:t>Conclusion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4995776" y="-3807453"/>
            <a:ext cx="8299576" cy="6584448"/>
            <a:chOff x="0" y="0"/>
            <a:chExt cx="102452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024520" cy="812800"/>
            </a:xfrm>
            <a:custGeom>
              <a:avLst/>
              <a:gdLst/>
              <a:ahLst/>
              <a:cxnLst/>
              <a:rect r="r" b="b" t="t" l="l"/>
              <a:pathLst>
                <a:path h="812800" w="1024520">
                  <a:moveTo>
                    <a:pt x="512260" y="0"/>
                  </a:moveTo>
                  <a:cubicBezTo>
                    <a:pt x="229347" y="0"/>
                    <a:pt x="0" y="181951"/>
                    <a:pt x="0" y="406400"/>
                  </a:cubicBezTo>
                  <a:cubicBezTo>
                    <a:pt x="0" y="630849"/>
                    <a:pt x="229347" y="812800"/>
                    <a:pt x="512260" y="812800"/>
                  </a:cubicBezTo>
                  <a:cubicBezTo>
                    <a:pt x="795173" y="812800"/>
                    <a:pt x="1024520" y="630849"/>
                    <a:pt x="1024520" y="406400"/>
                  </a:cubicBezTo>
                  <a:cubicBezTo>
                    <a:pt x="1024520" y="181951"/>
                    <a:pt x="795173" y="0"/>
                    <a:pt x="512260" y="0"/>
                  </a:cubicBezTo>
                  <a:close/>
                </a:path>
              </a:pathLst>
            </a:custGeom>
            <a:solidFill>
              <a:srgbClr val="19324D">
                <a:alpha val="15686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96049" y="19050"/>
              <a:ext cx="832422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7259300" y="9163050"/>
            <a:ext cx="152400" cy="24765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4899"/>
              </a:lnSpc>
              <a:spcBef>
                <a:spcPct val="0"/>
              </a:spcBef>
            </a:pPr>
            <a:r>
              <a:rPr lang="en-US" b="true" sz="3499">
                <a:solidFill>
                  <a:srgbClr val="053D57"/>
                </a:solidFill>
                <a:latin typeface="Poppins Bold"/>
                <a:ea typeface="Poppins Bold"/>
                <a:cs typeface="Poppins Bold"/>
                <a:sym typeface="Poppins Bold"/>
              </a:rPr>
              <a:t>20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4BACAB">
                <a:alpha val="100000"/>
              </a:srgbClr>
            </a:gs>
            <a:gs pos="100000">
              <a:srgbClr val="81EBE4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273414" y="8665726"/>
            <a:ext cx="8605745" cy="6584448"/>
            <a:chOff x="0" y="0"/>
            <a:chExt cx="1062314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62314" cy="812800"/>
            </a:xfrm>
            <a:custGeom>
              <a:avLst/>
              <a:gdLst/>
              <a:ahLst/>
              <a:cxnLst/>
              <a:rect r="r" b="b" t="t" l="l"/>
              <a:pathLst>
                <a:path h="812800" w="1062314">
                  <a:moveTo>
                    <a:pt x="531157" y="0"/>
                  </a:moveTo>
                  <a:cubicBezTo>
                    <a:pt x="237807" y="0"/>
                    <a:pt x="0" y="181951"/>
                    <a:pt x="0" y="406400"/>
                  </a:cubicBezTo>
                  <a:cubicBezTo>
                    <a:pt x="0" y="630849"/>
                    <a:pt x="237807" y="812800"/>
                    <a:pt x="531157" y="812800"/>
                  </a:cubicBezTo>
                  <a:cubicBezTo>
                    <a:pt x="824507" y="812800"/>
                    <a:pt x="1062314" y="630849"/>
                    <a:pt x="1062314" y="406400"/>
                  </a:cubicBezTo>
                  <a:cubicBezTo>
                    <a:pt x="1062314" y="181951"/>
                    <a:pt x="824507" y="0"/>
                    <a:pt x="531157" y="0"/>
                  </a:cubicBezTo>
                  <a:close/>
                </a:path>
              </a:pathLst>
            </a:custGeom>
            <a:solidFill>
              <a:srgbClr val="19324D">
                <a:alpha val="41961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99592" y="38100"/>
              <a:ext cx="86313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4995776" y="-3807453"/>
            <a:ext cx="8299576" cy="6584448"/>
            <a:chOff x="0" y="0"/>
            <a:chExt cx="102452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024520" cy="812800"/>
            </a:xfrm>
            <a:custGeom>
              <a:avLst/>
              <a:gdLst/>
              <a:ahLst/>
              <a:cxnLst/>
              <a:rect r="r" b="b" t="t" l="l"/>
              <a:pathLst>
                <a:path h="812800" w="1024520">
                  <a:moveTo>
                    <a:pt x="512260" y="0"/>
                  </a:moveTo>
                  <a:cubicBezTo>
                    <a:pt x="229347" y="0"/>
                    <a:pt x="0" y="181951"/>
                    <a:pt x="0" y="406400"/>
                  </a:cubicBezTo>
                  <a:cubicBezTo>
                    <a:pt x="0" y="630849"/>
                    <a:pt x="229347" y="812800"/>
                    <a:pt x="512260" y="812800"/>
                  </a:cubicBezTo>
                  <a:cubicBezTo>
                    <a:pt x="795173" y="812800"/>
                    <a:pt x="1024520" y="630849"/>
                    <a:pt x="1024520" y="406400"/>
                  </a:cubicBezTo>
                  <a:cubicBezTo>
                    <a:pt x="1024520" y="181951"/>
                    <a:pt x="795173" y="0"/>
                    <a:pt x="512260" y="0"/>
                  </a:cubicBezTo>
                  <a:close/>
                </a:path>
              </a:pathLst>
            </a:custGeom>
            <a:solidFill>
              <a:srgbClr val="19324D">
                <a:alpha val="15686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96049" y="19050"/>
              <a:ext cx="832422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028700" y="1028700"/>
            <a:ext cx="16230600" cy="8095012"/>
          </a:xfrm>
          <a:custGeom>
            <a:avLst/>
            <a:gdLst/>
            <a:ahLst/>
            <a:cxnLst/>
            <a:rect r="r" b="b" t="t" l="l"/>
            <a:pathLst>
              <a:path h="8095012" w="16230600">
                <a:moveTo>
                  <a:pt x="0" y="0"/>
                </a:moveTo>
                <a:lnTo>
                  <a:pt x="16230600" y="0"/>
                </a:lnTo>
                <a:lnTo>
                  <a:pt x="16230600" y="8095012"/>
                </a:lnTo>
                <a:lnTo>
                  <a:pt x="0" y="80950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7259300" y="9163050"/>
            <a:ext cx="152400" cy="24765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4899"/>
              </a:lnSpc>
              <a:spcBef>
                <a:spcPct val="0"/>
              </a:spcBef>
            </a:pPr>
            <a:r>
              <a:rPr lang="en-US" b="true" sz="3499">
                <a:solidFill>
                  <a:srgbClr val="053D57"/>
                </a:solidFill>
                <a:latin typeface="Poppins Bold"/>
                <a:ea typeface="Poppins Bold"/>
                <a:cs typeface="Poppins Bold"/>
                <a:sym typeface="Poppins Bold"/>
              </a:rPr>
              <a:t>21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4BACAB">
                <a:alpha val="100000"/>
              </a:srgbClr>
            </a:gs>
            <a:gs pos="100000">
              <a:srgbClr val="81EBE4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341433" y="2490122"/>
            <a:ext cx="11605134" cy="5306756"/>
            <a:chOff x="0" y="0"/>
            <a:chExt cx="2889673" cy="132138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89673" cy="1321380"/>
            </a:xfrm>
            <a:custGeom>
              <a:avLst/>
              <a:gdLst/>
              <a:ahLst/>
              <a:cxnLst/>
              <a:rect r="r" b="b" t="t" l="l"/>
              <a:pathLst>
                <a:path h="1321380" w="2889673">
                  <a:moveTo>
                    <a:pt x="22015" y="0"/>
                  </a:moveTo>
                  <a:lnTo>
                    <a:pt x="2867658" y="0"/>
                  </a:lnTo>
                  <a:cubicBezTo>
                    <a:pt x="2873497" y="0"/>
                    <a:pt x="2879097" y="2319"/>
                    <a:pt x="2883225" y="6448"/>
                  </a:cubicBezTo>
                  <a:cubicBezTo>
                    <a:pt x="2887354" y="10577"/>
                    <a:pt x="2889673" y="16176"/>
                    <a:pt x="2889673" y="22015"/>
                  </a:cubicBezTo>
                  <a:lnTo>
                    <a:pt x="2889673" y="1299365"/>
                  </a:lnTo>
                  <a:cubicBezTo>
                    <a:pt x="2889673" y="1311524"/>
                    <a:pt x="2879817" y="1321380"/>
                    <a:pt x="2867658" y="1321380"/>
                  </a:cubicBezTo>
                  <a:lnTo>
                    <a:pt x="22015" y="1321380"/>
                  </a:lnTo>
                  <a:cubicBezTo>
                    <a:pt x="9856" y="1321380"/>
                    <a:pt x="0" y="1311524"/>
                    <a:pt x="0" y="1299365"/>
                  </a:cubicBezTo>
                  <a:lnTo>
                    <a:pt x="0" y="22015"/>
                  </a:lnTo>
                  <a:cubicBezTo>
                    <a:pt x="0" y="9856"/>
                    <a:pt x="9856" y="0"/>
                    <a:pt x="22015" y="0"/>
                  </a:cubicBezTo>
                  <a:close/>
                </a:path>
              </a:pathLst>
            </a:custGeom>
            <a:solidFill>
              <a:srgbClr val="D8EFF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123825"/>
              <a:ext cx="2889673" cy="11975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838"/>
                </a:lnSpc>
              </a:pPr>
              <a:r>
                <a:rPr lang="en-US" b="true" sz="20998">
                  <a:solidFill>
                    <a:srgbClr val="0F3157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Merci !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5273414" y="8665726"/>
            <a:ext cx="8605745" cy="6584448"/>
            <a:chOff x="0" y="0"/>
            <a:chExt cx="1062314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062314" cy="812800"/>
            </a:xfrm>
            <a:custGeom>
              <a:avLst/>
              <a:gdLst/>
              <a:ahLst/>
              <a:cxnLst/>
              <a:rect r="r" b="b" t="t" l="l"/>
              <a:pathLst>
                <a:path h="812800" w="1062314">
                  <a:moveTo>
                    <a:pt x="531157" y="0"/>
                  </a:moveTo>
                  <a:cubicBezTo>
                    <a:pt x="237807" y="0"/>
                    <a:pt x="0" y="181951"/>
                    <a:pt x="0" y="406400"/>
                  </a:cubicBezTo>
                  <a:cubicBezTo>
                    <a:pt x="0" y="630849"/>
                    <a:pt x="237807" y="812800"/>
                    <a:pt x="531157" y="812800"/>
                  </a:cubicBezTo>
                  <a:cubicBezTo>
                    <a:pt x="824507" y="812800"/>
                    <a:pt x="1062314" y="630849"/>
                    <a:pt x="1062314" y="406400"/>
                  </a:cubicBezTo>
                  <a:cubicBezTo>
                    <a:pt x="1062314" y="181951"/>
                    <a:pt x="824507" y="0"/>
                    <a:pt x="531157" y="0"/>
                  </a:cubicBezTo>
                  <a:close/>
                </a:path>
              </a:pathLst>
            </a:custGeom>
            <a:solidFill>
              <a:srgbClr val="19324D">
                <a:alpha val="41961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99592" y="38100"/>
              <a:ext cx="86313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4995776" y="-3807453"/>
            <a:ext cx="8299576" cy="6584448"/>
            <a:chOff x="0" y="0"/>
            <a:chExt cx="102452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024520" cy="812800"/>
            </a:xfrm>
            <a:custGeom>
              <a:avLst/>
              <a:gdLst/>
              <a:ahLst/>
              <a:cxnLst/>
              <a:rect r="r" b="b" t="t" l="l"/>
              <a:pathLst>
                <a:path h="812800" w="1024520">
                  <a:moveTo>
                    <a:pt x="512260" y="0"/>
                  </a:moveTo>
                  <a:cubicBezTo>
                    <a:pt x="229347" y="0"/>
                    <a:pt x="0" y="181951"/>
                    <a:pt x="0" y="406400"/>
                  </a:cubicBezTo>
                  <a:cubicBezTo>
                    <a:pt x="0" y="630849"/>
                    <a:pt x="229347" y="812800"/>
                    <a:pt x="512260" y="812800"/>
                  </a:cubicBezTo>
                  <a:cubicBezTo>
                    <a:pt x="795173" y="812800"/>
                    <a:pt x="1024520" y="630849"/>
                    <a:pt x="1024520" y="406400"/>
                  </a:cubicBezTo>
                  <a:cubicBezTo>
                    <a:pt x="1024520" y="181951"/>
                    <a:pt x="795173" y="0"/>
                    <a:pt x="512260" y="0"/>
                  </a:cubicBezTo>
                  <a:close/>
                </a:path>
              </a:pathLst>
            </a:custGeom>
            <a:solidFill>
              <a:srgbClr val="19324D">
                <a:alpha val="15686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96049" y="19050"/>
              <a:ext cx="832422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7259300" y="9163050"/>
            <a:ext cx="152400" cy="24765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4899"/>
              </a:lnSpc>
              <a:spcBef>
                <a:spcPct val="0"/>
              </a:spcBef>
            </a:pPr>
            <a:r>
              <a:rPr lang="en-US" b="true" sz="3499">
                <a:solidFill>
                  <a:srgbClr val="053D57"/>
                </a:solidFill>
                <a:latin typeface="Poppins Bold"/>
                <a:ea typeface="Poppins Bold"/>
                <a:cs typeface="Poppins Bold"/>
                <a:sym typeface="Poppins Bold"/>
              </a:rPr>
              <a:t>22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4BACAB">
                <a:alpha val="100000"/>
              </a:srgbClr>
            </a:gs>
            <a:gs pos="100000">
              <a:srgbClr val="81EBE4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875668" y="2026001"/>
            <a:ext cx="6383632" cy="6383632"/>
            <a:chOff x="0" y="0"/>
            <a:chExt cx="6350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127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1270">
                  <a:moveTo>
                    <a:pt x="5985510" y="0"/>
                  </a:moveTo>
                  <a:lnTo>
                    <a:pt x="364490" y="0"/>
                  </a:lnTo>
                  <a:cubicBezTo>
                    <a:pt x="162560" y="0"/>
                    <a:pt x="0" y="162560"/>
                    <a:pt x="0" y="364490"/>
                  </a:cubicBezTo>
                  <a:lnTo>
                    <a:pt x="0" y="5986780"/>
                  </a:lnTo>
                  <a:cubicBezTo>
                    <a:pt x="0" y="6187440"/>
                    <a:pt x="162560" y="6350000"/>
                    <a:pt x="364490" y="6350000"/>
                  </a:cubicBezTo>
                  <a:lnTo>
                    <a:pt x="5986780" y="6350000"/>
                  </a:lnTo>
                  <a:cubicBezTo>
                    <a:pt x="6187440" y="6350000"/>
                    <a:pt x="6351270" y="6187440"/>
                    <a:pt x="6351270" y="5985510"/>
                  </a:cubicBezTo>
                  <a:lnTo>
                    <a:pt x="6351270" y="364490"/>
                  </a:lnTo>
                  <a:cubicBezTo>
                    <a:pt x="6350000" y="162560"/>
                    <a:pt x="6187440" y="0"/>
                    <a:pt x="5985510" y="0"/>
                  </a:cubicBezTo>
                  <a:close/>
                </a:path>
              </a:pathLst>
            </a:custGeom>
            <a:blipFill>
              <a:blip r:embed="rId2"/>
              <a:stretch>
                <a:fillRect l="0" t="-10" r="0" b="-1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1028700" y="1921004"/>
            <a:ext cx="6075112" cy="1280351"/>
            <a:chOff x="0" y="0"/>
            <a:chExt cx="1328623" cy="28001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328623" cy="280012"/>
            </a:xfrm>
            <a:custGeom>
              <a:avLst/>
              <a:gdLst/>
              <a:ahLst/>
              <a:cxnLst/>
              <a:rect r="r" b="b" t="t" l="l"/>
              <a:pathLst>
                <a:path h="280012" w="1328623">
                  <a:moveTo>
                    <a:pt x="42054" y="0"/>
                  </a:moveTo>
                  <a:lnTo>
                    <a:pt x="1286568" y="0"/>
                  </a:lnTo>
                  <a:cubicBezTo>
                    <a:pt x="1309794" y="0"/>
                    <a:pt x="1328623" y="18828"/>
                    <a:pt x="1328623" y="42054"/>
                  </a:cubicBezTo>
                  <a:lnTo>
                    <a:pt x="1328623" y="237958"/>
                  </a:lnTo>
                  <a:cubicBezTo>
                    <a:pt x="1328623" y="261184"/>
                    <a:pt x="1309794" y="280012"/>
                    <a:pt x="1286568" y="280012"/>
                  </a:cubicBezTo>
                  <a:lnTo>
                    <a:pt x="42054" y="280012"/>
                  </a:lnTo>
                  <a:cubicBezTo>
                    <a:pt x="18828" y="280012"/>
                    <a:pt x="0" y="261184"/>
                    <a:pt x="0" y="237958"/>
                  </a:cubicBezTo>
                  <a:lnTo>
                    <a:pt x="0" y="42054"/>
                  </a:lnTo>
                  <a:cubicBezTo>
                    <a:pt x="0" y="18828"/>
                    <a:pt x="18828" y="0"/>
                    <a:pt x="42054" y="0"/>
                  </a:cubicBezTo>
                  <a:close/>
                </a:path>
              </a:pathLst>
            </a:custGeom>
            <a:solidFill>
              <a:srgbClr val="D8EFF0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19050"/>
              <a:ext cx="1328623" cy="2609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83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431597" y="1930751"/>
            <a:ext cx="7945685" cy="1082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125"/>
              </a:lnSpc>
              <a:spcBef>
                <a:spcPct val="0"/>
              </a:spcBef>
            </a:pPr>
            <a:r>
              <a:rPr lang="en-US" b="true" sz="6500">
                <a:solidFill>
                  <a:srgbClr val="0F3157"/>
                </a:solidFill>
                <a:latin typeface="Poppins Bold"/>
                <a:ea typeface="Poppins Bold"/>
                <a:cs typeface="Poppins Bold"/>
                <a:sym typeface="Poppins Bold"/>
              </a:rPr>
              <a:t>Introduction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028700" y="3899045"/>
            <a:ext cx="8505471" cy="3804626"/>
            <a:chOff x="0" y="0"/>
            <a:chExt cx="2117859" cy="94735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117859" cy="947350"/>
            </a:xfrm>
            <a:custGeom>
              <a:avLst/>
              <a:gdLst/>
              <a:ahLst/>
              <a:cxnLst/>
              <a:rect r="r" b="b" t="t" l="l"/>
              <a:pathLst>
                <a:path h="947350" w="2117859">
                  <a:moveTo>
                    <a:pt x="30038" y="0"/>
                  </a:moveTo>
                  <a:lnTo>
                    <a:pt x="2087821" y="0"/>
                  </a:lnTo>
                  <a:cubicBezTo>
                    <a:pt x="2104411" y="0"/>
                    <a:pt x="2117859" y="13448"/>
                    <a:pt x="2117859" y="30038"/>
                  </a:cubicBezTo>
                  <a:lnTo>
                    <a:pt x="2117859" y="917313"/>
                  </a:lnTo>
                  <a:cubicBezTo>
                    <a:pt x="2117859" y="925279"/>
                    <a:pt x="2114694" y="932919"/>
                    <a:pt x="2109061" y="938552"/>
                  </a:cubicBezTo>
                  <a:cubicBezTo>
                    <a:pt x="2103428" y="944186"/>
                    <a:pt x="2095788" y="947350"/>
                    <a:pt x="2087821" y="947350"/>
                  </a:cubicBezTo>
                  <a:lnTo>
                    <a:pt x="30038" y="947350"/>
                  </a:lnTo>
                  <a:cubicBezTo>
                    <a:pt x="22071" y="947350"/>
                    <a:pt x="14431" y="944186"/>
                    <a:pt x="8798" y="938552"/>
                  </a:cubicBezTo>
                  <a:cubicBezTo>
                    <a:pt x="3165" y="932919"/>
                    <a:pt x="0" y="925279"/>
                    <a:pt x="0" y="917313"/>
                  </a:cubicBezTo>
                  <a:lnTo>
                    <a:pt x="0" y="30038"/>
                  </a:lnTo>
                  <a:cubicBezTo>
                    <a:pt x="0" y="22071"/>
                    <a:pt x="3165" y="14431"/>
                    <a:pt x="8798" y="8798"/>
                  </a:cubicBezTo>
                  <a:cubicBezTo>
                    <a:pt x="14431" y="3165"/>
                    <a:pt x="22071" y="0"/>
                    <a:pt x="30038" y="0"/>
                  </a:cubicBezTo>
                  <a:close/>
                </a:path>
              </a:pathLst>
            </a:custGeom>
            <a:solidFill>
              <a:srgbClr val="D8EFF0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28575"/>
              <a:ext cx="2117859" cy="9187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83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798706" y="5427187"/>
            <a:ext cx="6940798" cy="1584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697" indent="-323848" lvl="1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053D57"/>
                </a:solidFill>
                <a:latin typeface="Poppins"/>
                <a:ea typeface="Poppins"/>
                <a:cs typeface="Poppins"/>
                <a:sym typeface="Poppins"/>
              </a:rPr>
              <a:t>A</a:t>
            </a:r>
            <a:r>
              <a:rPr lang="en-US" sz="2999" strike="noStrike" u="none">
                <a:solidFill>
                  <a:srgbClr val="053D57"/>
                </a:solidFill>
                <a:latin typeface="Poppins"/>
                <a:ea typeface="Poppins"/>
                <a:cs typeface="Poppins"/>
                <a:sym typeface="Poppins"/>
              </a:rPr>
              <a:t>méliorer la réponse aux situations d’urgences dans un contexte hospitalier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486085" y="3730614"/>
            <a:ext cx="6940798" cy="14128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499"/>
              </a:lnSpc>
            </a:pPr>
            <a:r>
              <a:rPr lang="en-US" b="true" sz="4999">
                <a:solidFill>
                  <a:srgbClr val="053D57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But du projet :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14995776" y="-3807453"/>
            <a:ext cx="8299576" cy="6584448"/>
            <a:chOff x="0" y="0"/>
            <a:chExt cx="102452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024520" cy="812800"/>
            </a:xfrm>
            <a:custGeom>
              <a:avLst/>
              <a:gdLst/>
              <a:ahLst/>
              <a:cxnLst/>
              <a:rect r="r" b="b" t="t" l="l"/>
              <a:pathLst>
                <a:path h="812800" w="1024520">
                  <a:moveTo>
                    <a:pt x="512260" y="0"/>
                  </a:moveTo>
                  <a:cubicBezTo>
                    <a:pt x="229347" y="0"/>
                    <a:pt x="0" y="181951"/>
                    <a:pt x="0" y="406400"/>
                  </a:cubicBezTo>
                  <a:cubicBezTo>
                    <a:pt x="0" y="630849"/>
                    <a:pt x="229347" y="812800"/>
                    <a:pt x="512260" y="812800"/>
                  </a:cubicBezTo>
                  <a:cubicBezTo>
                    <a:pt x="795173" y="812800"/>
                    <a:pt x="1024520" y="630849"/>
                    <a:pt x="1024520" y="406400"/>
                  </a:cubicBezTo>
                  <a:cubicBezTo>
                    <a:pt x="1024520" y="181951"/>
                    <a:pt x="795173" y="0"/>
                    <a:pt x="512260" y="0"/>
                  </a:cubicBezTo>
                  <a:close/>
                </a:path>
              </a:pathLst>
            </a:custGeom>
            <a:solidFill>
              <a:srgbClr val="19324D">
                <a:alpha val="15686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96049" y="19050"/>
              <a:ext cx="832422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-5273414" y="8665726"/>
            <a:ext cx="8605745" cy="6584448"/>
            <a:chOff x="0" y="0"/>
            <a:chExt cx="1062314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062314" cy="812800"/>
            </a:xfrm>
            <a:custGeom>
              <a:avLst/>
              <a:gdLst/>
              <a:ahLst/>
              <a:cxnLst/>
              <a:rect r="r" b="b" t="t" l="l"/>
              <a:pathLst>
                <a:path h="812800" w="1062314">
                  <a:moveTo>
                    <a:pt x="531157" y="0"/>
                  </a:moveTo>
                  <a:cubicBezTo>
                    <a:pt x="237807" y="0"/>
                    <a:pt x="0" y="181951"/>
                    <a:pt x="0" y="406400"/>
                  </a:cubicBezTo>
                  <a:cubicBezTo>
                    <a:pt x="0" y="630849"/>
                    <a:pt x="237807" y="812800"/>
                    <a:pt x="531157" y="812800"/>
                  </a:cubicBezTo>
                  <a:cubicBezTo>
                    <a:pt x="824507" y="812800"/>
                    <a:pt x="1062314" y="630849"/>
                    <a:pt x="1062314" y="406400"/>
                  </a:cubicBezTo>
                  <a:cubicBezTo>
                    <a:pt x="1062314" y="181951"/>
                    <a:pt x="824507" y="0"/>
                    <a:pt x="531157" y="0"/>
                  </a:cubicBezTo>
                  <a:close/>
                </a:path>
              </a:pathLst>
            </a:custGeom>
            <a:solidFill>
              <a:srgbClr val="19324D">
                <a:alpha val="41961"/>
              </a:srgbClr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99592" y="38100"/>
              <a:ext cx="86313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17259300" y="9163050"/>
            <a:ext cx="152400" cy="24765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4899"/>
              </a:lnSpc>
              <a:spcBef>
                <a:spcPct val="0"/>
              </a:spcBef>
            </a:pPr>
            <a:r>
              <a:rPr lang="en-US" b="true" sz="3499">
                <a:solidFill>
                  <a:srgbClr val="053D57"/>
                </a:solidFill>
                <a:latin typeface="Poppins Bold"/>
                <a:ea typeface="Poppins Bold"/>
                <a:cs typeface="Poppins Bold"/>
                <a:sym typeface="Poppins Bold"/>
              </a:rPr>
              <a:t>3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4BACAB">
                <a:alpha val="100000"/>
              </a:srgbClr>
            </a:gs>
            <a:gs pos="100000">
              <a:srgbClr val="81EBE4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4327458"/>
            <a:ext cx="8505471" cy="4338268"/>
            <a:chOff x="0" y="0"/>
            <a:chExt cx="2117859" cy="108022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17859" cy="1080227"/>
            </a:xfrm>
            <a:custGeom>
              <a:avLst/>
              <a:gdLst/>
              <a:ahLst/>
              <a:cxnLst/>
              <a:rect r="r" b="b" t="t" l="l"/>
              <a:pathLst>
                <a:path h="1080227" w="2117859">
                  <a:moveTo>
                    <a:pt x="30038" y="0"/>
                  </a:moveTo>
                  <a:lnTo>
                    <a:pt x="2087821" y="0"/>
                  </a:lnTo>
                  <a:cubicBezTo>
                    <a:pt x="2104411" y="0"/>
                    <a:pt x="2117859" y="13448"/>
                    <a:pt x="2117859" y="30038"/>
                  </a:cubicBezTo>
                  <a:lnTo>
                    <a:pt x="2117859" y="1050189"/>
                  </a:lnTo>
                  <a:cubicBezTo>
                    <a:pt x="2117859" y="1058156"/>
                    <a:pt x="2114694" y="1065796"/>
                    <a:pt x="2109061" y="1071429"/>
                  </a:cubicBezTo>
                  <a:cubicBezTo>
                    <a:pt x="2103428" y="1077062"/>
                    <a:pt x="2095788" y="1080227"/>
                    <a:pt x="2087821" y="1080227"/>
                  </a:cubicBezTo>
                  <a:lnTo>
                    <a:pt x="30038" y="1080227"/>
                  </a:lnTo>
                  <a:cubicBezTo>
                    <a:pt x="13448" y="1080227"/>
                    <a:pt x="0" y="1066779"/>
                    <a:pt x="0" y="1050189"/>
                  </a:cubicBezTo>
                  <a:lnTo>
                    <a:pt x="0" y="30038"/>
                  </a:lnTo>
                  <a:cubicBezTo>
                    <a:pt x="0" y="22071"/>
                    <a:pt x="3165" y="14431"/>
                    <a:pt x="8798" y="8798"/>
                  </a:cubicBezTo>
                  <a:cubicBezTo>
                    <a:pt x="14431" y="3165"/>
                    <a:pt x="22071" y="0"/>
                    <a:pt x="30038" y="0"/>
                  </a:cubicBezTo>
                  <a:close/>
                </a:path>
              </a:pathLst>
            </a:custGeom>
            <a:solidFill>
              <a:srgbClr val="D8EFF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28575"/>
              <a:ext cx="2117859" cy="10516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83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5273414" y="8665726"/>
            <a:ext cx="8605745" cy="6584448"/>
            <a:chOff x="0" y="0"/>
            <a:chExt cx="1062314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062314" cy="812800"/>
            </a:xfrm>
            <a:custGeom>
              <a:avLst/>
              <a:gdLst/>
              <a:ahLst/>
              <a:cxnLst/>
              <a:rect r="r" b="b" t="t" l="l"/>
              <a:pathLst>
                <a:path h="812800" w="1062314">
                  <a:moveTo>
                    <a:pt x="531157" y="0"/>
                  </a:moveTo>
                  <a:cubicBezTo>
                    <a:pt x="237807" y="0"/>
                    <a:pt x="0" y="181951"/>
                    <a:pt x="0" y="406400"/>
                  </a:cubicBezTo>
                  <a:cubicBezTo>
                    <a:pt x="0" y="630849"/>
                    <a:pt x="237807" y="812800"/>
                    <a:pt x="531157" y="812800"/>
                  </a:cubicBezTo>
                  <a:cubicBezTo>
                    <a:pt x="824507" y="812800"/>
                    <a:pt x="1062314" y="630849"/>
                    <a:pt x="1062314" y="406400"/>
                  </a:cubicBezTo>
                  <a:cubicBezTo>
                    <a:pt x="1062314" y="181951"/>
                    <a:pt x="824507" y="0"/>
                    <a:pt x="531157" y="0"/>
                  </a:cubicBezTo>
                  <a:close/>
                </a:path>
              </a:pathLst>
            </a:custGeom>
            <a:solidFill>
              <a:srgbClr val="19324D">
                <a:alpha val="41961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99592" y="38100"/>
              <a:ext cx="86313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4995776" y="-3807453"/>
            <a:ext cx="8299576" cy="6584448"/>
            <a:chOff x="0" y="0"/>
            <a:chExt cx="102452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024520" cy="812800"/>
            </a:xfrm>
            <a:custGeom>
              <a:avLst/>
              <a:gdLst/>
              <a:ahLst/>
              <a:cxnLst/>
              <a:rect r="r" b="b" t="t" l="l"/>
              <a:pathLst>
                <a:path h="812800" w="1024520">
                  <a:moveTo>
                    <a:pt x="512260" y="0"/>
                  </a:moveTo>
                  <a:cubicBezTo>
                    <a:pt x="229347" y="0"/>
                    <a:pt x="0" y="181951"/>
                    <a:pt x="0" y="406400"/>
                  </a:cubicBezTo>
                  <a:cubicBezTo>
                    <a:pt x="0" y="630849"/>
                    <a:pt x="229347" y="812800"/>
                    <a:pt x="512260" y="812800"/>
                  </a:cubicBezTo>
                  <a:cubicBezTo>
                    <a:pt x="795173" y="812800"/>
                    <a:pt x="1024520" y="630849"/>
                    <a:pt x="1024520" y="406400"/>
                  </a:cubicBezTo>
                  <a:cubicBezTo>
                    <a:pt x="1024520" y="181951"/>
                    <a:pt x="795173" y="0"/>
                    <a:pt x="512260" y="0"/>
                  </a:cubicBezTo>
                  <a:close/>
                </a:path>
              </a:pathLst>
            </a:custGeom>
            <a:solidFill>
              <a:srgbClr val="19324D">
                <a:alpha val="15686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96049" y="19050"/>
              <a:ext cx="832422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0446291" y="-110366"/>
            <a:ext cx="6390251" cy="10507732"/>
            <a:chOff x="0" y="0"/>
            <a:chExt cx="1683029" cy="276746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683029" cy="2767468"/>
            </a:xfrm>
            <a:custGeom>
              <a:avLst/>
              <a:gdLst/>
              <a:ahLst/>
              <a:cxnLst/>
              <a:rect r="r" b="b" t="t" l="l"/>
              <a:pathLst>
                <a:path h="2767468" w="1683029">
                  <a:moveTo>
                    <a:pt x="0" y="0"/>
                  </a:moveTo>
                  <a:lnTo>
                    <a:pt x="1683029" y="0"/>
                  </a:lnTo>
                  <a:lnTo>
                    <a:pt x="1683029" y="2767468"/>
                  </a:lnTo>
                  <a:lnTo>
                    <a:pt x="0" y="2767468"/>
                  </a:lnTo>
                  <a:close/>
                </a:path>
              </a:pathLst>
            </a:custGeom>
            <a:solidFill>
              <a:srgbClr val="D8EFF0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1683029" cy="28055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0446291" y="0"/>
            <a:ext cx="6390251" cy="10287000"/>
            <a:chOff x="0" y="0"/>
            <a:chExt cx="8520335" cy="13716000"/>
          </a:xfrm>
        </p:grpSpPr>
        <p:pic>
          <p:nvPicPr>
            <p:cNvPr name="Picture 15" id="15"/>
            <p:cNvPicPr>
              <a:picLocks noChangeAspect="true"/>
            </p:cNvPicPr>
            <p:nvPr/>
          </p:nvPicPr>
          <p:blipFill>
            <a:blip r:embed="rId2"/>
            <a:srcRect l="18940" t="0" r="18940" b="0"/>
            <a:stretch>
              <a:fillRect/>
            </a:stretch>
          </p:blipFill>
          <p:spPr>
            <a:xfrm flipH="false" flipV="false">
              <a:off x="0" y="0"/>
              <a:ext cx="8520335" cy="13716000"/>
            </a:xfrm>
            <a:prstGeom prst="rect">
              <a:avLst/>
            </a:prstGeom>
          </p:spPr>
        </p:pic>
      </p:grpSp>
      <p:sp>
        <p:nvSpPr>
          <p:cNvPr name="TextBox 16" id="16"/>
          <p:cNvSpPr txBox="true"/>
          <p:nvPr/>
        </p:nvSpPr>
        <p:spPr>
          <a:xfrm rot="0">
            <a:off x="1811037" y="4245348"/>
            <a:ext cx="6940798" cy="28416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749"/>
              </a:lnSpc>
            </a:pPr>
            <a:r>
              <a:rPr lang="en-US" sz="3499" b="true">
                <a:solidFill>
                  <a:srgbClr val="0F3157"/>
                </a:solidFill>
                <a:latin typeface="Poppins Bold"/>
                <a:ea typeface="Poppins Bold"/>
                <a:cs typeface="Poppins Bold"/>
                <a:sym typeface="Poppins Bold"/>
              </a:rPr>
              <a:t>Système de Code de couleurs</a:t>
            </a:r>
          </a:p>
          <a:p>
            <a:pPr algn="l" marL="647697" indent="-323848" lvl="1">
              <a:lnSpc>
                <a:spcPts val="4199"/>
              </a:lnSpc>
              <a:buFont typeface="Arial"/>
              <a:buChar char="•"/>
            </a:pPr>
            <a:r>
              <a:rPr lang="en-US" sz="2999" strike="noStrike" u="none">
                <a:solidFill>
                  <a:srgbClr val="0F3157"/>
                </a:solidFill>
                <a:latin typeface="Poppins"/>
                <a:ea typeface="Poppins"/>
                <a:cs typeface="Poppins"/>
                <a:sym typeface="Poppins"/>
              </a:rPr>
              <a:t>accélérer la réaction aux urgences</a:t>
            </a:r>
          </a:p>
          <a:p>
            <a:pPr algn="l" marL="647697" indent="-323848" lvl="1">
              <a:lnSpc>
                <a:spcPts val="4199"/>
              </a:lnSpc>
              <a:buFont typeface="Arial"/>
              <a:buChar char="•"/>
            </a:pPr>
            <a:r>
              <a:rPr lang="en-US" sz="2999" strike="noStrike" u="none">
                <a:solidFill>
                  <a:srgbClr val="0F3157"/>
                </a:solidFill>
                <a:latin typeface="Poppins"/>
                <a:ea typeface="Poppins"/>
                <a:cs typeface="Poppins"/>
                <a:sym typeface="Poppins"/>
              </a:rPr>
              <a:t>Améliorer la clarté des situations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1028700" y="1372529"/>
            <a:ext cx="7855567" cy="2516779"/>
            <a:chOff x="0" y="0"/>
            <a:chExt cx="1718007" cy="550418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718007" cy="550418"/>
            </a:xfrm>
            <a:custGeom>
              <a:avLst/>
              <a:gdLst/>
              <a:ahLst/>
              <a:cxnLst/>
              <a:rect r="r" b="b" t="t" l="l"/>
              <a:pathLst>
                <a:path h="550418" w="1718007">
                  <a:moveTo>
                    <a:pt x="32523" y="0"/>
                  </a:moveTo>
                  <a:lnTo>
                    <a:pt x="1685484" y="0"/>
                  </a:lnTo>
                  <a:cubicBezTo>
                    <a:pt x="1694110" y="0"/>
                    <a:pt x="1702382" y="3426"/>
                    <a:pt x="1708481" y="9526"/>
                  </a:cubicBezTo>
                  <a:cubicBezTo>
                    <a:pt x="1714580" y="15625"/>
                    <a:pt x="1718007" y="23897"/>
                    <a:pt x="1718007" y="32523"/>
                  </a:cubicBezTo>
                  <a:lnTo>
                    <a:pt x="1718007" y="517895"/>
                  </a:lnTo>
                  <a:cubicBezTo>
                    <a:pt x="1718007" y="526521"/>
                    <a:pt x="1714580" y="534793"/>
                    <a:pt x="1708481" y="540892"/>
                  </a:cubicBezTo>
                  <a:cubicBezTo>
                    <a:pt x="1702382" y="546991"/>
                    <a:pt x="1694110" y="550418"/>
                    <a:pt x="1685484" y="550418"/>
                  </a:cubicBezTo>
                  <a:lnTo>
                    <a:pt x="32523" y="550418"/>
                  </a:lnTo>
                  <a:cubicBezTo>
                    <a:pt x="23897" y="550418"/>
                    <a:pt x="15625" y="546991"/>
                    <a:pt x="9526" y="540892"/>
                  </a:cubicBezTo>
                  <a:cubicBezTo>
                    <a:pt x="3426" y="534793"/>
                    <a:pt x="0" y="526521"/>
                    <a:pt x="0" y="517895"/>
                  </a:cubicBezTo>
                  <a:lnTo>
                    <a:pt x="0" y="32523"/>
                  </a:lnTo>
                  <a:cubicBezTo>
                    <a:pt x="0" y="23897"/>
                    <a:pt x="3426" y="15625"/>
                    <a:pt x="9526" y="9526"/>
                  </a:cubicBezTo>
                  <a:cubicBezTo>
                    <a:pt x="15625" y="3426"/>
                    <a:pt x="23897" y="0"/>
                    <a:pt x="32523" y="0"/>
                  </a:cubicBezTo>
                  <a:close/>
                </a:path>
              </a:pathLst>
            </a:custGeom>
            <a:solidFill>
              <a:srgbClr val="D8EFF0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19050"/>
              <a:ext cx="1718007" cy="5313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83"/>
                </a:lnSpc>
              </a:pP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1308593" y="1527606"/>
            <a:ext cx="7945685" cy="2111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125"/>
              </a:lnSpc>
              <a:spcBef>
                <a:spcPct val="0"/>
              </a:spcBef>
            </a:pPr>
            <a:r>
              <a:rPr lang="en-US" b="true" sz="6500">
                <a:solidFill>
                  <a:srgbClr val="0F3157"/>
                </a:solidFill>
                <a:latin typeface="Poppins Bold"/>
                <a:ea typeface="Poppins Bold"/>
                <a:cs typeface="Poppins Bold"/>
                <a:sym typeface="Poppins Bold"/>
              </a:rPr>
              <a:t>Fonctionnement actuel en hôpital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811037" y="7011550"/>
            <a:ext cx="6940798" cy="993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749"/>
              </a:lnSpc>
            </a:pPr>
            <a:r>
              <a:rPr lang="en-US" b="true" sz="3499">
                <a:solidFill>
                  <a:srgbClr val="0F3157"/>
                </a:solidFill>
                <a:latin typeface="Poppins Bold"/>
                <a:ea typeface="Poppins Bold"/>
                <a:cs typeface="Poppins Bold"/>
                <a:sym typeface="Poppins Bold"/>
              </a:rPr>
              <a:t>Annonce sur haut parleur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7259300" y="9163050"/>
            <a:ext cx="152400" cy="24765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4899"/>
              </a:lnSpc>
              <a:spcBef>
                <a:spcPct val="0"/>
              </a:spcBef>
            </a:pPr>
            <a:r>
              <a:rPr lang="en-US" b="true" sz="3499">
                <a:solidFill>
                  <a:srgbClr val="053D57"/>
                </a:solidFill>
                <a:latin typeface="Poppins Bold"/>
                <a:ea typeface="Poppins Bold"/>
                <a:cs typeface="Poppins Bold"/>
                <a:sym typeface="Poppins Bold"/>
              </a:rPr>
              <a:t>4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4BACAB">
                <a:alpha val="100000"/>
              </a:srgbClr>
            </a:gs>
            <a:gs pos="100000">
              <a:srgbClr val="81EBE4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4069100"/>
            <a:ext cx="16230600" cy="4402827"/>
            <a:chOff x="0" y="0"/>
            <a:chExt cx="4041412" cy="109630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041412" cy="1096302"/>
            </a:xfrm>
            <a:custGeom>
              <a:avLst/>
              <a:gdLst/>
              <a:ahLst/>
              <a:cxnLst/>
              <a:rect r="r" b="b" t="t" l="l"/>
              <a:pathLst>
                <a:path h="1096302" w="4041412">
                  <a:moveTo>
                    <a:pt x="15741" y="0"/>
                  </a:moveTo>
                  <a:lnTo>
                    <a:pt x="4025671" y="0"/>
                  </a:lnTo>
                  <a:cubicBezTo>
                    <a:pt x="4029846" y="0"/>
                    <a:pt x="4033850" y="1658"/>
                    <a:pt x="4036802" y="4610"/>
                  </a:cubicBezTo>
                  <a:cubicBezTo>
                    <a:pt x="4039754" y="7562"/>
                    <a:pt x="4041412" y="11566"/>
                    <a:pt x="4041412" y="15741"/>
                  </a:cubicBezTo>
                  <a:lnTo>
                    <a:pt x="4041412" y="1080561"/>
                  </a:lnTo>
                  <a:cubicBezTo>
                    <a:pt x="4041412" y="1089254"/>
                    <a:pt x="4034365" y="1096302"/>
                    <a:pt x="4025671" y="1096302"/>
                  </a:cubicBezTo>
                  <a:lnTo>
                    <a:pt x="15741" y="1096302"/>
                  </a:lnTo>
                  <a:cubicBezTo>
                    <a:pt x="7047" y="1096302"/>
                    <a:pt x="0" y="1089254"/>
                    <a:pt x="0" y="1080561"/>
                  </a:cubicBezTo>
                  <a:lnTo>
                    <a:pt x="0" y="15741"/>
                  </a:lnTo>
                  <a:cubicBezTo>
                    <a:pt x="0" y="7047"/>
                    <a:pt x="7047" y="0"/>
                    <a:pt x="15741" y="0"/>
                  </a:cubicBezTo>
                  <a:close/>
                </a:path>
              </a:pathLst>
            </a:custGeom>
            <a:solidFill>
              <a:srgbClr val="D8EFF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28575"/>
              <a:ext cx="4041412" cy="10677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83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5273414" y="8665726"/>
            <a:ext cx="8605745" cy="6584448"/>
            <a:chOff x="0" y="0"/>
            <a:chExt cx="1062314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062314" cy="812800"/>
            </a:xfrm>
            <a:custGeom>
              <a:avLst/>
              <a:gdLst/>
              <a:ahLst/>
              <a:cxnLst/>
              <a:rect r="r" b="b" t="t" l="l"/>
              <a:pathLst>
                <a:path h="812800" w="1062314">
                  <a:moveTo>
                    <a:pt x="531157" y="0"/>
                  </a:moveTo>
                  <a:cubicBezTo>
                    <a:pt x="237807" y="0"/>
                    <a:pt x="0" y="181951"/>
                    <a:pt x="0" y="406400"/>
                  </a:cubicBezTo>
                  <a:cubicBezTo>
                    <a:pt x="0" y="630849"/>
                    <a:pt x="237807" y="812800"/>
                    <a:pt x="531157" y="812800"/>
                  </a:cubicBezTo>
                  <a:cubicBezTo>
                    <a:pt x="824507" y="812800"/>
                    <a:pt x="1062314" y="630849"/>
                    <a:pt x="1062314" y="406400"/>
                  </a:cubicBezTo>
                  <a:cubicBezTo>
                    <a:pt x="1062314" y="181951"/>
                    <a:pt x="824507" y="0"/>
                    <a:pt x="531157" y="0"/>
                  </a:cubicBezTo>
                  <a:close/>
                </a:path>
              </a:pathLst>
            </a:custGeom>
            <a:solidFill>
              <a:srgbClr val="19324D">
                <a:alpha val="41961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99592" y="38100"/>
              <a:ext cx="86313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811037" y="4140123"/>
            <a:ext cx="15157910" cy="36029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749"/>
              </a:lnSpc>
            </a:pPr>
            <a:r>
              <a:rPr lang="en-US" sz="3499" b="true">
                <a:solidFill>
                  <a:srgbClr val="0F3157"/>
                </a:solidFill>
                <a:latin typeface="Poppins Bold"/>
                <a:ea typeface="Poppins Bold"/>
                <a:cs typeface="Poppins Bold"/>
                <a:sym typeface="Poppins Bold"/>
              </a:rPr>
              <a:t>impossible de savoir qui est sur les lieux</a:t>
            </a:r>
          </a:p>
          <a:p>
            <a:pPr algn="l" marL="647697" indent="-323848" lvl="1">
              <a:lnSpc>
                <a:spcPts val="6659"/>
              </a:lnSpc>
              <a:buFont typeface="Arial"/>
              <a:buChar char="•"/>
            </a:pPr>
            <a:r>
              <a:rPr lang="en-US" sz="2999">
                <a:solidFill>
                  <a:srgbClr val="0F3157"/>
                </a:solidFill>
                <a:latin typeface="Poppins"/>
                <a:ea typeface="Poppins"/>
                <a:cs typeface="Poppins"/>
                <a:sym typeface="Poppins"/>
              </a:rPr>
              <a:t>Personnel répondant en trop faible où trop grande quantité</a:t>
            </a:r>
          </a:p>
          <a:p>
            <a:pPr algn="l" marL="647697" indent="-323848" lvl="1">
              <a:lnSpc>
                <a:spcPts val="6659"/>
              </a:lnSpc>
              <a:buFont typeface="Arial"/>
              <a:buChar char="•"/>
            </a:pPr>
            <a:r>
              <a:rPr lang="en-US" sz="2999" strike="noStrike" u="none">
                <a:solidFill>
                  <a:srgbClr val="0F3157"/>
                </a:solidFill>
                <a:latin typeface="Poppins"/>
                <a:ea typeface="Poppins"/>
                <a:cs typeface="Poppins"/>
                <a:sym typeface="Poppins"/>
              </a:rPr>
              <a:t>une p</a:t>
            </a:r>
            <a:r>
              <a:rPr lang="en-US" sz="2999" strike="noStrike" u="none">
                <a:solidFill>
                  <a:srgbClr val="0F3157"/>
                </a:solidFill>
                <a:latin typeface="Poppins"/>
                <a:ea typeface="Poppins"/>
                <a:cs typeface="Poppins"/>
                <a:sym typeface="Poppins"/>
              </a:rPr>
              <a:t>erte de temps</a:t>
            </a:r>
          </a:p>
          <a:p>
            <a:pPr algn="l" marL="647697" indent="-323848" lvl="1">
              <a:lnSpc>
                <a:spcPts val="6659"/>
              </a:lnSpc>
              <a:buFont typeface="Arial"/>
              <a:buChar char="•"/>
            </a:pPr>
            <a:r>
              <a:rPr lang="en-US" sz="2999" strike="noStrike" u="none">
                <a:solidFill>
                  <a:srgbClr val="0F3157"/>
                </a:solidFill>
                <a:latin typeface="Poppins"/>
                <a:ea typeface="Poppins"/>
                <a:cs typeface="Poppins"/>
                <a:sym typeface="Poppins"/>
              </a:rPr>
              <a:t>réponse à l’urgence inadaptée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028700" y="1626214"/>
            <a:ext cx="13345306" cy="1354537"/>
            <a:chOff x="0" y="0"/>
            <a:chExt cx="2918609" cy="296236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918609" cy="296236"/>
            </a:xfrm>
            <a:custGeom>
              <a:avLst/>
              <a:gdLst/>
              <a:ahLst/>
              <a:cxnLst/>
              <a:rect r="r" b="b" t="t" l="l"/>
              <a:pathLst>
                <a:path h="296236" w="2918609">
                  <a:moveTo>
                    <a:pt x="19144" y="0"/>
                  </a:moveTo>
                  <a:lnTo>
                    <a:pt x="2899465" y="0"/>
                  </a:lnTo>
                  <a:cubicBezTo>
                    <a:pt x="2904542" y="0"/>
                    <a:pt x="2909412" y="2017"/>
                    <a:pt x="2913002" y="5607"/>
                  </a:cubicBezTo>
                  <a:cubicBezTo>
                    <a:pt x="2916592" y="9197"/>
                    <a:pt x="2918609" y="14067"/>
                    <a:pt x="2918609" y="19144"/>
                  </a:cubicBezTo>
                  <a:lnTo>
                    <a:pt x="2918609" y="277092"/>
                  </a:lnTo>
                  <a:cubicBezTo>
                    <a:pt x="2918609" y="282170"/>
                    <a:pt x="2916592" y="287039"/>
                    <a:pt x="2913002" y="290629"/>
                  </a:cubicBezTo>
                  <a:cubicBezTo>
                    <a:pt x="2909412" y="294219"/>
                    <a:pt x="2904542" y="296236"/>
                    <a:pt x="2899465" y="296236"/>
                  </a:cubicBezTo>
                  <a:lnTo>
                    <a:pt x="19144" y="296236"/>
                  </a:lnTo>
                  <a:cubicBezTo>
                    <a:pt x="14067" y="296236"/>
                    <a:pt x="9197" y="294219"/>
                    <a:pt x="5607" y="290629"/>
                  </a:cubicBezTo>
                  <a:cubicBezTo>
                    <a:pt x="2017" y="287039"/>
                    <a:pt x="0" y="282170"/>
                    <a:pt x="0" y="277092"/>
                  </a:cubicBezTo>
                  <a:lnTo>
                    <a:pt x="0" y="19144"/>
                  </a:lnTo>
                  <a:cubicBezTo>
                    <a:pt x="0" y="14067"/>
                    <a:pt x="2017" y="9197"/>
                    <a:pt x="5607" y="5607"/>
                  </a:cubicBezTo>
                  <a:cubicBezTo>
                    <a:pt x="9197" y="2017"/>
                    <a:pt x="14067" y="0"/>
                    <a:pt x="19144" y="0"/>
                  </a:cubicBezTo>
                  <a:close/>
                </a:path>
              </a:pathLst>
            </a:custGeom>
            <a:solidFill>
              <a:srgbClr val="D8EFF0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19050"/>
              <a:ext cx="2918609" cy="2771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83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382140" y="1739248"/>
            <a:ext cx="13361238" cy="1082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125"/>
              </a:lnSpc>
              <a:spcBef>
                <a:spcPct val="0"/>
              </a:spcBef>
            </a:pPr>
            <a:r>
              <a:rPr lang="en-US" b="true" sz="6500">
                <a:solidFill>
                  <a:srgbClr val="0F3157"/>
                </a:solidFill>
                <a:latin typeface="Poppins Bold"/>
                <a:ea typeface="Poppins Bold"/>
                <a:cs typeface="Poppins Bold"/>
                <a:sym typeface="Poppins Bold"/>
              </a:rPr>
              <a:t>Problèmes du système actuel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14995776" y="-3807453"/>
            <a:ext cx="8299576" cy="6584448"/>
            <a:chOff x="0" y="0"/>
            <a:chExt cx="102452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024520" cy="812800"/>
            </a:xfrm>
            <a:custGeom>
              <a:avLst/>
              <a:gdLst/>
              <a:ahLst/>
              <a:cxnLst/>
              <a:rect r="r" b="b" t="t" l="l"/>
              <a:pathLst>
                <a:path h="812800" w="1024520">
                  <a:moveTo>
                    <a:pt x="512260" y="0"/>
                  </a:moveTo>
                  <a:cubicBezTo>
                    <a:pt x="229347" y="0"/>
                    <a:pt x="0" y="181951"/>
                    <a:pt x="0" y="406400"/>
                  </a:cubicBezTo>
                  <a:cubicBezTo>
                    <a:pt x="0" y="630849"/>
                    <a:pt x="229347" y="812800"/>
                    <a:pt x="512260" y="812800"/>
                  </a:cubicBezTo>
                  <a:cubicBezTo>
                    <a:pt x="795173" y="812800"/>
                    <a:pt x="1024520" y="630849"/>
                    <a:pt x="1024520" y="406400"/>
                  </a:cubicBezTo>
                  <a:cubicBezTo>
                    <a:pt x="1024520" y="181951"/>
                    <a:pt x="795173" y="0"/>
                    <a:pt x="512260" y="0"/>
                  </a:cubicBezTo>
                  <a:close/>
                </a:path>
              </a:pathLst>
            </a:custGeom>
            <a:solidFill>
              <a:srgbClr val="19324D">
                <a:alpha val="15686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96049" y="19050"/>
              <a:ext cx="832422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17259300" y="9163050"/>
            <a:ext cx="152400" cy="24765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4899"/>
              </a:lnSpc>
              <a:spcBef>
                <a:spcPct val="0"/>
              </a:spcBef>
            </a:pPr>
            <a:r>
              <a:rPr lang="en-US" b="true" sz="3499">
                <a:solidFill>
                  <a:srgbClr val="053D57"/>
                </a:solidFill>
                <a:latin typeface="Poppins Bold"/>
                <a:ea typeface="Poppins Bold"/>
                <a:cs typeface="Poppins Bold"/>
                <a:sym typeface="Poppins Bold"/>
              </a:rPr>
              <a:t>5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4BACAB">
                <a:alpha val="100000"/>
              </a:srgbClr>
            </a:gs>
            <a:gs pos="100000">
              <a:srgbClr val="81EBE4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5902645"/>
            <a:chOff x="0" y="0"/>
            <a:chExt cx="24384000" cy="7870194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11271" t="0" r="11271" b="0"/>
            <a:stretch>
              <a:fillRect/>
            </a:stretch>
          </p:blipFill>
          <p:spPr>
            <a:xfrm flipH="false" flipV="false">
              <a:off x="0" y="0"/>
              <a:ext cx="24384000" cy="7870194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-5273414" y="8665726"/>
            <a:ext cx="8605745" cy="6584448"/>
            <a:chOff x="0" y="0"/>
            <a:chExt cx="1062314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062314" cy="812800"/>
            </a:xfrm>
            <a:custGeom>
              <a:avLst/>
              <a:gdLst/>
              <a:ahLst/>
              <a:cxnLst/>
              <a:rect r="r" b="b" t="t" l="l"/>
              <a:pathLst>
                <a:path h="812800" w="1062314">
                  <a:moveTo>
                    <a:pt x="531157" y="0"/>
                  </a:moveTo>
                  <a:cubicBezTo>
                    <a:pt x="237807" y="0"/>
                    <a:pt x="0" y="181951"/>
                    <a:pt x="0" y="406400"/>
                  </a:cubicBezTo>
                  <a:cubicBezTo>
                    <a:pt x="0" y="630849"/>
                    <a:pt x="237807" y="812800"/>
                    <a:pt x="531157" y="812800"/>
                  </a:cubicBezTo>
                  <a:cubicBezTo>
                    <a:pt x="824507" y="812800"/>
                    <a:pt x="1062314" y="630849"/>
                    <a:pt x="1062314" y="406400"/>
                  </a:cubicBezTo>
                  <a:cubicBezTo>
                    <a:pt x="1062314" y="181951"/>
                    <a:pt x="824507" y="0"/>
                    <a:pt x="531157" y="0"/>
                  </a:cubicBezTo>
                  <a:close/>
                </a:path>
              </a:pathLst>
            </a:custGeom>
            <a:solidFill>
              <a:srgbClr val="19324D">
                <a:alpha val="41961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99592" y="38100"/>
              <a:ext cx="86313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028700" y="3611193"/>
            <a:ext cx="16230600" cy="5647107"/>
            <a:chOff x="0" y="0"/>
            <a:chExt cx="4274726" cy="148730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274726" cy="1487304"/>
            </a:xfrm>
            <a:custGeom>
              <a:avLst/>
              <a:gdLst/>
              <a:ahLst/>
              <a:cxnLst/>
              <a:rect r="r" b="b" t="t" l="l"/>
              <a:pathLst>
                <a:path h="1487304" w="4274726">
                  <a:moveTo>
                    <a:pt x="15741" y="0"/>
                  </a:moveTo>
                  <a:lnTo>
                    <a:pt x="4258985" y="0"/>
                  </a:lnTo>
                  <a:cubicBezTo>
                    <a:pt x="4267679" y="0"/>
                    <a:pt x="4274726" y="7047"/>
                    <a:pt x="4274726" y="15741"/>
                  </a:cubicBezTo>
                  <a:lnTo>
                    <a:pt x="4274726" y="1471563"/>
                  </a:lnTo>
                  <a:cubicBezTo>
                    <a:pt x="4274726" y="1475738"/>
                    <a:pt x="4273067" y="1479741"/>
                    <a:pt x="4270115" y="1482693"/>
                  </a:cubicBezTo>
                  <a:cubicBezTo>
                    <a:pt x="4267164" y="1485645"/>
                    <a:pt x="4263160" y="1487304"/>
                    <a:pt x="4258985" y="1487304"/>
                  </a:cubicBezTo>
                  <a:lnTo>
                    <a:pt x="15741" y="1487304"/>
                  </a:lnTo>
                  <a:cubicBezTo>
                    <a:pt x="7047" y="1487304"/>
                    <a:pt x="0" y="1480256"/>
                    <a:pt x="0" y="1471563"/>
                  </a:cubicBezTo>
                  <a:lnTo>
                    <a:pt x="0" y="15741"/>
                  </a:lnTo>
                  <a:cubicBezTo>
                    <a:pt x="0" y="7047"/>
                    <a:pt x="7047" y="0"/>
                    <a:pt x="15741" y="0"/>
                  </a:cubicBezTo>
                  <a:close/>
                </a:path>
              </a:pathLst>
            </a:custGeom>
            <a:solidFill>
              <a:srgbClr val="D8EFF0"/>
            </a:solidFill>
            <a:ln cap="rnd">
              <a:noFill/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28575"/>
              <a:ext cx="4274726" cy="14587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183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901523" y="4060825"/>
            <a:ext cx="6338474" cy="1082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125"/>
              </a:lnSpc>
              <a:spcBef>
                <a:spcPct val="0"/>
              </a:spcBef>
            </a:pPr>
            <a:r>
              <a:rPr lang="en-US" b="true" sz="6500">
                <a:solidFill>
                  <a:srgbClr val="0F3157"/>
                </a:solidFill>
                <a:latin typeface="Poppins Bold"/>
                <a:ea typeface="Poppins Bold"/>
                <a:cs typeface="Poppins Bold"/>
                <a:sym typeface="Poppins Bold"/>
              </a:rPr>
              <a:t>Client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600361" y="5048858"/>
            <a:ext cx="6940798" cy="43084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749"/>
              </a:lnSpc>
            </a:pPr>
            <a:r>
              <a:rPr lang="en-US" sz="3499" b="true">
                <a:solidFill>
                  <a:srgbClr val="0F3157"/>
                </a:solidFill>
                <a:latin typeface="Poppins Bold"/>
                <a:ea typeface="Poppins Bold"/>
                <a:cs typeface="Poppins Bold"/>
                <a:sym typeface="Poppins Bold"/>
              </a:rPr>
              <a:t>Docteur Alaa Qasem</a:t>
            </a:r>
          </a:p>
          <a:p>
            <a:pPr algn="l" marL="647697" indent="-323848" lvl="1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0F3157"/>
                </a:solidFill>
                <a:latin typeface="Poppins"/>
                <a:ea typeface="Poppins"/>
                <a:cs typeface="Poppins"/>
                <a:sym typeface="Poppins"/>
              </a:rPr>
              <a:t>directeur du pôle pédiatrie à l'hôpital AL JOWHARA aux</a:t>
            </a:r>
            <a:r>
              <a:rPr lang="en-US" sz="2999">
                <a:solidFill>
                  <a:srgbClr val="0F3157"/>
                </a:solidFill>
                <a:latin typeface="Poppins"/>
                <a:ea typeface="Poppins"/>
                <a:cs typeface="Poppins"/>
                <a:sym typeface="Poppins"/>
                <a:hlinkClick r:id="rId3" tooltip="https://www.alcadelectronics.com/fr/cas-%C3%A0-succ%C3%A8s/hopital-mediclinic-al-jowhara"/>
              </a:rPr>
              <a:t> Émirats arabes unis</a:t>
            </a:r>
          </a:p>
          <a:p>
            <a:pPr algn="l" marL="647697" indent="-323848" lvl="1">
              <a:lnSpc>
                <a:spcPts val="7499"/>
              </a:lnSpc>
              <a:buFont typeface="Arial"/>
              <a:buChar char="•"/>
            </a:pPr>
            <a:r>
              <a:rPr lang="en-US" sz="2999">
                <a:solidFill>
                  <a:srgbClr val="0F3157"/>
                </a:solidFill>
                <a:latin typeface="Poppins"/>
                <a:ea typeface="Poppins"/>
                <a:cs typeface="Poppins"/>
                <a:sym typeface="Poppins"/>
              </a:rPr>
              <a:t>À l’origine </a:t>
            </a:r>
            <a:r>
              <a:rPr lang="en-US" sz="2999">
                <a:solidFill>
                  <a:srgbClr val="0F3157"/>
                </a:solidFill>
                <a:latin typeface="Poppins"/>
                <a:ea typeface="Poppins"/>
                <a:cs typeface="Poppins"/>
                <a:sym typeface="Poppins"/>
              </a:rPr>
              <a:t>de l’idée</a:t>
            </a:r>
          </a:p>
          <a:p>
            <a:pPr algn="l">
              <a:lnSpc>
                <a:spcPts val="4199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9641169" y="5048858"/>
            <a:ext cx="6940798" cy="37846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749"/>
              </a:lnSpc>
            </a:pPr>
            <a:r>
              <a:rPr lang="en-US" sz="3499" b="true">
                <a:solidFill>
                  <a:srgbClr val="0F3157"/>
                </a:solidFill>
                <a:latin typeface="Poppins Bold"/>
                <a:ea typeface="Poppins Bold"/>
                <a:cs typeface="Poppins Bold"/>
                <a:sym typeface="Poppins Bold"/>
              </a:rPr>
              <a:t> Abdel-Rahman Tawil</a:t>
            </a:r>
          </a:p>
          <a:p>
            <a:pPr algn="l" marL="647697" indent="-323848" lvl="1">
              <a:lnSpc>
                <a:spcPts val="7499"/>
              </a:lnSpc>
              <a:buFont typeface="Arial"/>
              <a:buChar char="•"/>
            </a:pPr>
            <a:r>
              <a:rPr lang="en-US" sz="2999">
                <a:solidFill>
                  <a:srgbClr val="0F3157"/>
                </a:solidFill>
                <a:latin typeface="Poppins"/>
                <a:ea typeface="Poppins"/>
                <a:cs typeface="Poppins"/>
                <a:sym typeface="Poppins"/>
              </a:rPr>
              <a:t>université de Birmingham</a:t>
            </a:r>
          </a:p>
          <a:p>
            <a:pPr algn="l" marL="647697" indent="-323848" lvl="1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0F3157"/>
                </a:solidFill>
                <a:latin typeface="Poppins"/>
                <a:ea typeface="Poppins"/>
                <a:cs typeface="Poppins"/>
                <a:sym typeface="Poppins"/>
              </a:rPr>
              <a:t>à l’initiative du partenaria avec ISIS</a:t>
            </a:r>
          </a:p>
          <a:p>
            <a:pPr algn="l">
              <a:lnSpc>
                <a:spcPts val="4199"/>
              </a:lnSpc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17259300" y="9163050"/>
            <a:ext cx="152400" cy="24765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4899"/>
              </a:lnSpc>
              <a:spcBef>
                <a:spcPct val="0"/>
              </a:spcBef>
            </a:pPr>
            <a:r>
              <a:rPr lang="en-US" b="true" sz="3499">
                <a:solidFill>
                  <a:srgbClr val="053D57"/>
                </a:solidFill>
                <a:latin typeface="Poppins Bold"/>
                <a:ea typeface="Poppins Bold"/>
                <a:cs typeface="Poppins Bold"/>
                <a:sym typeface="Poppins Bold"/>
              </a:rPr>
              <a:t>6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4BACAB">
                <a:alpha val="100000"/>
              </a:srgbClr>
            </a:gs>
            <a:gs pos="100000">
              <a:srgbClr val="81EBE4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2914917"/>
            <a:ext cx="8505471" cy="2713480"/>
            <a:chOff x="0" y="0"/>
            <a:chExt cx="2117859" cy="67565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17859" cy="675655"/>
            </a:xfrm>
            <a:custGeom>
              <a:avLst/>
              <a:gdLst/>
              <a:ahLst/>
              <a:cxnLst/>
              <a:rect r="r" b="b" t="t" l="l"/>
              <a:pathLst>
                <a:path h="675655" w="2117859">
                  <a:moveTo>
                    <a:pt x="30038" y="0"/>
                  </a:moveTo>
                  <a:lnTo>
                    <a:pt x="2087821" y="0"/>
                  </a:lnTo>
                  <a:cubicBezTo>
                    <a:pt x="2104411" y="0"/>
                    <a:pt x="2117859" y="13448"/>
                    <a:pt x="2117859" y="30038"/>
                  </a:cubicBezTo>
                  <a:lnTo>
                    <a:pt x="2117859" y="645618"/>
                  </a:lnTo>
                  <a:cubicBezTo>
                    <a:pt x="2117859" y="653584"/>
                    <a:pt x="2114694" y="661224"/>
                    <a:pt x="2109061" y="666857"/>
                  </a:cubicBezTo>
                  <a:cubicBezTo>
                    <a:pt x="2103428" y="672491"/>
                    <a:pt x="2095788" y="675655"/>
                    <a:pt x="2087821" y="675655"/>
                  </a:cubicBezTo>
                  <a:lnTo>
                    <a:pt x="30038" y="675655"/>
                  </a:lnTo>
                  <a:cubicBezTo>
                    <a:pt x="13448" y="675655"/>
                    <a:pt x="0" y="662207"/>
                    <a:pt x="0" y="645618"/>
                  </a:cubicBezTo>
                  <a:lnTo>
                    <a:pt x="0" y="30038"/>
                  </a:lnTo>
                  <a:cubicBezTo>
                    <a:pt x="0" y="22071"/>
                    <a:pt x="3165" y="14431"/>
                    <a:pt x="8798" y="8798"/>
                  </a:cubicBezTo>
                  <a:cubicBezTo>
                    <a:pt x="14431" y="3165"/>
                    <a:pt x="22071" y="0"/>
                    <a:pt x="30038" y="0"/>
                  </a:cubicBezTo>
                  <a:close/>
                </a:path>
              </a:pathLst>
            </a:custGeom>
            <a:solidFill>
              <a:srgbClr val="D8EFF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28575"/>
              <a:ext cx="2117859" cy="6470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83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5273414" y="8665726"/>
            <a:ext cx="8605745" cy="6584448"/>
            <a:chOff x="0" y="0"/>
            <a:chExt cx="1062314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062314" cy="812800"/>
            </a:xfrm>
            <a:custGeom>
              <a:avLst/>
              <a:gdLst/>
              <a:ahLst/>
              <a:cxnLst/>
              <a:rect r="r" b="b" t="t" l="l"/>
              <a:pathLst>
                <a:path h="812800" w="1062314">
                  <a:moveTo>
                    <a:pt x="531157" y="0"/>
                  </a:moveTo>
                  <a:cubicBezTo>
                    <a:pt x="237807" y="0"/>
                    <a:pt x="0" y="181951"/>
                    <a:pt x="0" y="406400"/>
                  </a:cubicBezTo>
                  <a:cubicBezTo>
                    <a:pt x="0" y="630849"/>
                    <a:pt x="237807" y="812800"/>
                    <a:pt x="531157" y="812800"/>
                  </a:cubicBezTo>
                  <a:cubicBezTo>
                    <a:pt x="824507" y="812800"/>
                    <a:pt x="1062314" y="630849"/>
                    <a:pt x="1062314" y="406400"/>
                  </a:cubicBezTo>
                  <a:cubicBezTo>
                    <a:pt x="1062314" y="181951"/>
                    <a:pt x="824507" y="0"/>
                    <a:pt x="531157" y="0"/>
                  </a:cubicBezTo>
                  <a:close/>
                </a:path>
              </a:pathLst>
            </a:custGeom>
            <a:solidFill>
              <a:srgbClr val="19324D">
                <a:alpha val="41961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99592" y="38100"/>
              <a:ext cx="86313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4995776" y="-3807453"/>
            <a:ext cx="8299576" cy="6584448"/>
            <a:chOff x="0" y="0"/>
            <a:chExt cx="102452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024520" cy="812800"/>
            </a:xfrm>
            <a:custGeom>
              <a:avLst/>
              <a:gdLst/>
              <a:ahLst/>
              <a:cxnLst/>
              <a:rect r="r" b="b" t="t" l="l"/>
              <a:pathLst>
                <a:path h="812800" w="1024520">
                  <a:moveTo>
                    <a:pt x="512260" y="0"/>
                  </a:moveTo>
                  <a:cubicBezTo>
                    <a:pt x="229347" y="0"/>
                    <a:pt x="0" y="181951"/>
                    <a:pt x="0" y="406400"/>
                  </a:cubicBezTo>
                  <a:cubicBezTo>
                    <a:pt x="0" y="630849"/>
                    <a:pt x="229347" y="812800"/>
                    <a:pt x="512260" y="812800"/>
                  </a:cubicBezTo>
                  <a:cubicBezTo>
                    <a:pt x="795173" y="812800"/>
                    <a:pt x="1024520" y="630849"/>
                    <a:pt x="1024520" y="406400"/>
                  </a:cubicBezTo>
                  <a:cubicBezTo>
                    <a:pt x="1024520" y="181951"/>
                    <a:pt x="795173" y="0"/>
                    <a:pt x="512260" y="0"/>
                  </a:cubicBezTo>
                  <a:close/>
                </a:path>
              </a:pathLst>
            </a:custGeom>
            <a:solidFill>
              <a:srgbClr val="19324D">
                <a:alpha val="15686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96049" y="19050"/>
              <a:ext cx="832422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0371687" y="-110366"/>
            <a:ext cx="6390251" cy="10507732"/>
            <a:chOff x="0" y="0"/>
            <a:chExt cx="1683029" cy="276746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683029" cy="2767468"/>
            </a:xfrm>
            <a:custGeom>
              <a:avLst/>
              <a:gdLst/>
              <a:ahLst/>
              <a:cxnLst/>
              <a:rect r="r" b="b" t="t" l="l"/>
              <a:pathLst>
                <a:path h="2767468" w="1683029">
                  <a:moveTo>
                    <a:pt x="0" y="0"/>
                  </a:moveTo>
                  <a:lnTo>
                    <a:pt x="1683029" y="0"/>
                  </a:lnTo>
                  <a:lnTo>
                    <a:pt x="1683029" y="2767468"/>
                  </a:lnTo>
                  <a:lnTo>
                    <a:pt x="0" y="2767468"/>
                  </a:lnTo>
                  <a:close/>
                </a:path>
              </a:pathLst>
            </a:custGeom>
            <a:solidFill>
              <a:srgbClr val="D8EFF0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1683029" cy="28055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0201610" y="0"/>
            <a:ext cx="6390251" cy="10287000"/>
            <a:chOff x="0" y="0"/>
            <a:chExt cx="8520335" cy="13716000"/>
          </a:xfrm>
        </p:grpSpPr>
        <p:pic>
          <p:nvPicPr>
            <p:cNvPr name="Picture 15" id="15"/>
            <p:cNvPicPr>
              <a:picLocks noChangeAspect="true"/>
            </p:cNvPicPr>
            <p:nvPr/>
          </p:nvPicPr>
          <p:blipFill>
            <a:blip r:embed="rId2"/>
            <a:srcRect l="18940" t="0" r="18940" b="0"/>
            <a:stretch>
              <a:fillRect/>
            </a:stretch>
          </p:blipFill>
          <p:spPr>
            <a:xfrm flipH="false" flipV="false">
              <a:off x="0" y="0"/>
              <a:ext cx="8520335" cy="13716000"/>
            </a:xfrm>
            <a:prstGeom prst="rect">
              <a:avLst/>
            </a:prstGeom>
          </p:spPr>
        </p:pic>
      </p:grpSp>
      <p:grpSp>
        <p:nvGrpSpPr>
          <p:cNvPr name="Group 16" id="16"/>
          <p:cNvGrpSpPr/>
          <p:nvPr/>
        </p:nvGrpSpPr>
        <p:grpSpPr>
          <a:xfrm rot="0">
            <a:off x="1028700" y="1028700"/>
            <a:ext cx="6495497" cy="1373779"/>
            <a:chOff x="0" y="0"/>
            <a:chExt cx="1420561" cy="300444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420561" cy="300444"/>
            </a:xfrm>
            <a:custGeom>
              <a:avLst/>
              <a:gdLst/>
              <a:ahLst/>
              <a:cxnLst/>
              <a:rect r="r" b="b" t="t" l="l"/>
              <a:pathLst>
                <a:path h="300444" w="1420561">
                  <a:moveTo>
                    <a:pt x="39332" y="0"/>
                  </a:moveTo>
                  <a:lnTo>
                    <a:pt x="1381228" y="0"/>
                  </a:lnTo>
                  <a:cubicBezTo>
                    <a:pt x="1402951" y="0"/>
                    <a:pt x="1420561" y="17610"/>
                    <a:pt x="1420561" y="39332"/>
                  </a:cubicBezTo>
                  <a:lnTo>
                    <a:pt x="1420561" y="261112"/>
                  </a:lnTo>
                  <a:cubicBezTo>
                    <a:pt x="1420561" y="282835"/>
                    <a:pt x="1402951" y="300444"/>
                    <a:pt x="1381228" y="300444"/>
                  </a:cubicBezTo>
                  <a:lnTo>
                    <a:pt x="39332" y="300444"/>
                  </a:lnTo>
                  <a:cubicBezTo>
                    <a:pt x="17610" y="300444"/>
                    <a:pt x="0" y="282835"/>
                    <a:pt x="0" y="261112"/>
                  </a:cubicBezTo>
                  <a:lnTo>
                    <a:pt x="0" y="39332"/>
                  </a:lnTo>
                  <a:cubicBezTo>
                    <a:pt x="0" y="17610"/>
                    <a:pt x="17610" y="0"/>
                    <a:pt x="39332" y="0"/>
                  </a:cubicBezTo>
                  <a:close/>
                </a:path>
              </a:pathLst>
            </a:custGeom>
            <a:solidFill>
              <a:srgbClr val="D8EFF0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19050"/>
              <a:ext cx="1420561" cy="2813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83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028700" y="5952247"/>
            <a:ext cx="8505471" cy="2713480"/>
            <a:chOff x="0" y="0"/>
            <a:chExt cx="2117859" cy="675655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2117859" cy="675655"/>
            </a:xfrm>
            <a:custGeom>
              <a:avLst/>
              <a:gdLst/>
              <a:ahLst/>
              <a:cxnLst/>
              <a:rect r="r" b="b" t="t" l="l"/>
              <a:pathLst>
                <a:path h="675655" w="2117859">
                  <a:moveTo>
                    <a:pt x="30038" y="0"/>
                  </a:moveTo>
                  <a:lnTo>
                    <a:pt x="2087821" y="0"/>
                  </a:lnTo>
                  <a:cubicBezTo>
                    <a:pt x="2104411" y="0"/>
                    <a:pt x="2117859" y="13448"/>
                    <a:pt x="2117859" y="30038"/>
                  </a:cubicBezTo>
                  <a:lnTo>
                    <a:pt x="2117859" y="645618"/>
                  </a:lnTo>
                  <a:cubicBezTo>
                    <a:pt x="2117859" y="653584"/>
                    <a:pt x="2114694" y="661224"/>
                    <a:pt x="2109061" y="666857"/>
                  </a:cubicBezTo>
                  <a:cubicBezTo>
                    <a:pt x="2103428" y="672491"/>
                    <a:pt x="2095788" y="675655"/>
                    <a:pt x="2087821" y="675655"/>
                  </a:cubicBezTo>
                  <a:lnTo>
                    <a:pt x="30038" y="675655"/>
                  </a:lnTo>
                  <a:cubicBezTo>
                    <a:pt x="13448" y="675655"/>
                    <a:pt x="0" y="662207"/>
                    <a:pt x="0" y="645618"/>
                  </a:cubicBezTo>
                  <a:lnTo>
                    <a:pt x="0" y="30038"/>
                  </a:lnTo>
                  <a:cubicBezTo>
                    <a:pt x="0" y="22071"/>
                    <a:pt x="3165" y="14431"/>
                    <a:pt x="8798" y="8798"/>
                  </a:cubicBezTo>
                  <a:cubicBezTo>
                    <a:pt x="14431" y="3165"/>
                    <a:pt x="22071" y="0"/>
                    <a:pt x="30038" y="0"/>
                  </a:cubicBezTo>
                  <a:close/>
                </a:path>
              </a:pathLst>
            </a:custGeom>
            <a:solidFill>
              <a:srgbClr val="D8EFF0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28575"/>
              <a:ext cx="2117859" cy="6470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83"/>
                </a:lnSpc>
              </a:pP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1811037" y="2832808"/>
            <a:ext cx="6940798" cy="25273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749"/>
              </a:lnSpc>
            </a:pPr>
            <a:r>
              <a:rPr lang="en-US" sz="3499" b="true">
                <a:solidFill>
                  <a:srgbClr val="0F3157"/>
                </a:solidFill>
                <a:latin typeface="Poppins Bold"/>
                <a:ea typeface="Poppins Bold"/>
                <a:cs typeface="Poppins Bold"/>
                <a:sym typeface="Poppins Bold"/>
              </a:rPr>
              <a:t>Application sur téléphone</a:t>
            </a:r>
          </a:p>
          <a:p>
            <a:pPr algn="l" marL="647697" indent="-323848" lvl="1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0F3157"/>
                </a:solidFill>
                <a:latin typeface="Poppins"/>
                <a:ea typeface="Poppins"/>
                <a:cs typeface="Poppins"/>
                <a:sym typeface="Poppins"/>
              </a:rPr>
              <a:t>Initier des Alertes</a:t>
            </a:r>
          </a:p>
          <a:p>
            <a:pPr algn="l" marL="647697" indent="-323848" lvl="1">
              <a:lnSpc>
                <a:spcPts val="7499"/>
              </a:lnSpc>
              <a:buFont typeface="Arial"/>
              <a:buChar char="•"/>
            </a:pPr>
            <a:r>
              <a:rPr lang="en-US" sz="2999">
                <a:solidFill>
                  <a:srgbClr val="0F3157"/>
                </a:solidFill>
                <a:latin typeface="Poppins"/>
                <a:ea typeface="Poppins"/>
                <a:cs typeface="Poppins"/>
                <a:sym typeface="Poppins"/>
              </a:rPr>
              <a:t>Voir qui vient en temps réel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308593" y="1126627"/>
            <a:ext cx="5824098" cy="1082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125"/>
              </a:lnSpc>
              <a:spcBef>
                <a:spcPct val="0"/>
              </a:spcBef>
            </a:pPr>
            <a:r>
              <a:rPr lang="en-US" b="true" sz="6500">
                <a:solidFill>
                  <a:srgbClr val="0F3157"/>
                </a:solidFill>
                <a:latin typeface="Poppins Bold"/>
                <a:ea typeface="Poppins Bold"/>
                <a:cs typeface="Poppins Bold"/>
                <a:sym typeface="Poppins Bold"/>
              </a:rPr>
              <a:t>Idée du client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811037" y="5811972"/>
            <a:ext cx="6940798" cy="25273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749"/>
              </a:lnSpc>
            </a:pPr>
            <a:r>
              <a:rPr lang="en-US" sz="3499" b="true">
                <a:solidFill>
                  <a:srgbClr val="0F3157"/>
                </a:solidFill>
                <a:latin typeface="Poppins Bold"/>
                <a:ea typeface="Poppins Bold"/>
                <a:cs typeface="Poppins Bold"/>
                <a:sym typeface="Poppins Bold"/>
              </a:rPr>
              <a:t>Apports de l’application</a:t>
            </a:r>
          </a:p>
          <a:p>
            <a:pPr algn="l" marL="647697" indent="-323848" lvl="1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0F3157"/>
                </a:solidFill>
                <a:latin typeface="Poppins"/>
                <a:ea typeface="Poppins"/>
                <a:cs typeface="Poppins"/>
                <a:sym typeface="Poppins"/>
              </a:rPr>
              <a:t>Personnel adapté</a:t>
            </a:r>
          </a:p>
          <a:p>
            <a:pPr algn="l" marL="647697" indent="-323848" lvl="1">
              <a:lnSpc>
                <a:spcPts val="7499"/>
              </a:lnSpc>
              <a:buFont typeface="Arial"/>
              <a:buChar char="•"/>
            </a:pPr>
            <a:r>
              <a:rPr lang="en-US" sz="2999" strike="noStrike" u="none">
                <a:solidFill>
                  <a:srgbClr val="0F3157"/>
                </a:solidFill>
                <a:latin typeface="Poppins"/>
                <a:ea typeface="Poppins"/>
                <a:cs typeface="Poppins"/>
                <a:sym typeface="Poppins"/>
              </a:rPr>
              <a:t>Alertes plus discrète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7259300" y="9163050"/>
            <a:ext cx="152400" cy="24765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4899"/>
              </a:lnSpc>
              <a:spcBef>
                <a:spcPct val="0"/>
              </a:spcBef>
            </a:pPr>
            <a:r>
              <a:rPr lang="en-US" b="true" sz="3499">
                <a:solidFill>
                  <a:srgbClr val="053D57"/>
                </a:solidFill>
                <a:latin typeface="Poppins Bold"/>
                <a:ea typeface="Poppins Bold"/>
                <a:cs typeface="Poppins Bold"/>
                <a:sym typeface="Poppins Bold"/>
              </a:rPr>
              <a:t>7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4BACAB">
                <a:alpha val="100000"/>
              </a:srgbClr>
            </a:gs>
            <a:gs pos="100000">
              <a:srgbClr val="81EBE4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132848" y="8120191"/>
            <a:ext cx="8605745" cy="6584448"/>
            <a:chOff x="0" y="0"/>
            <a:chExt cx="1062314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62314" cy="812800"/>
            </a:xfrm>
            <a:custGeom>
              <a:avLst/>
              <a:gdLst/>
              <a:ahLst/>
              <a:cxnLst/>
              <a:rect r="r" b="b" t="t" l="l"/>
              <a:pathLst>
                <a:path h="812800" w="1062314">
                  <a:moveTo>
                    <a:pt x="531157" y="0"/>
                  </a:moveTo>
                  <a:cubicBezTo>
                    <a:pt x="237807" y="0"/>
                    <a:pt x="0" y="181951"/>
                    <a:pt x="0" y="406400"/>
                  </a:cubicBezTo>
                  <a:cubicBezTo>
                    <a:pt x="0" y="630849"/>
                    <a:pt x="237807" y="812800"/>
                    <a:pt x="531157" y="812800"/>
                  </a:cubicBezTo>
                  <a:cubicBezTo>
                    <a:pt x="824507" y="812800"/>
                    <a:pt x="1062314" y="630849"/>
                    <a:pt x="1062314" y="406400"/>
                  </a:cubicBezTo>
                  <a:cubicBezTo>
                    <a:pt x="1062314" y="181951"/>
                    <a:pt x="824507" y="0"/>
                    <a:pt x="531157" y="0"/>
                  </a:cubicBezTo>
                  <a:close/>
                </a:path>
              </a:pathLst>
            </a:custGeom>
            <a:solidFill>
              <a:srgbClr val="19324D">
                <a:alpha val="41961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99592" y="38100"/>
              <a:ext cx="86313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8056172" y="2764237"/>
            <a:ext cx="9203128" cy="6383632"/>
            <a:chOff x="0" y="0"/>
            <a:chExt cx="9154642" cy="6350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9155912" cy="6350000"/>
            </a:xfrm>
            <a:custGeom>
              <a:avLst/>
              <a:gdLst/>
              <a:ahLst/>
              <a:cxnLst/>
              <a:rect r="r" b="b" t="t" l="l"/>
              <a:pathLst>
                <a:path h="6350000" w="9155912">
                  <a:moveTo>
                    <a:pt x="8629165" y="0"/>
                  </a:moveTo>
                  <a:lnTo>
                    <a:pt x="525476" y="0"/>
                  </a:lnTo>
                  <a:cubicBezTo>
                    <a:pt x="234359" y="0"/>
                    <a:pt x="0" y="162560"/>
                    <a:pt x="0" y="364490"/>
                  </a:cubicBezTo>
                  <a:lnTo>
                    <a:pt x="0" y="5986780"/>
                  </a:lnTo>
                  <a:cubicBezTo>
                    <a:pt x="0" y="6187440"/>
                    <a:pt x="234359" y="6350000"/>
                    <a:pt x="525476" y="6350000"/>
                  </a:cubicBezTo>
                  <a:lnTo>
                    <a:pt x="8630996" y="6350000"/>
                  </a:lnTo>
                  <a:cubicBezTo>
                    <a:pt x="8920283" y="6350000"/>
                    <a:pt x="9155912" y="6187440"/>
                    <a:pt x="9155912" y="5985510"/>
                  </a:cubicBezTo>
                  <a:lnTo>
                    <a:pt x="9155912" y="364490"/>
                  </a:lnTo>
                  <a:cubicBezTo>
                    <a:pt x="9154642" y="162560"/>
                    <a:pt x="8920283" y="0"/>
                    <a:pt x="8629165" y="0"/>
                  </a:cubicBezTo>
                  <a:close/>
                </a:path>
              </a:pathLst>
            </a:custGeom>
            <a:blipFill>
              <a:blip r:embed="rId2"/>
              <a:stretch>
                <a:fillRect l="-25027" t="0" r="-10210" b="-2698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1682934" y="3292270"/>
            <a:ext cx="6912831" cy="1851230"/>
            <a:chOff x="0" y="0"/>
            <a:chExt cx="1721292" cy="46095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721292" cy="460955"/>
            </a:xfrm>
            <a:custGeom>
              <a:avLst/>
              <a:gdLst/>
              <a:ahLst/>
              <a:cxnLst/>
              <a:rect r="r" b="b" t="t" l="l"/>
              <a:pathLst>
                <a:path h="460955" w="1721292">
                  <a:moveTo>
                    <a:pt x="36958" y="0"/>
                  </a:moveTo>
                  <a:lnTo>
                    <a:pt x="1684334" y="0"/>
                  </a:lnTo>
                  <a:cubicBezTo>
                    <a:pt x="1694136" y="0"/>
                    <a:pt x="1703536" y="3894"/>
                    <a:pt x="1710467" y="10825"/>
                  </a:cubicBezTo>
                  <a:cubicBezTo>
                    <a:pt x="1717398" y="17756"/>
                    <a:pt x="1721292" y="27156"/>
                    <a:pt x="1721292" y="36958"/>
                  </a:cubicBezTo>
                  <a:lnTo>
                    <a:pt x="1721292" y="423998"/>
                  </a:lnTo>
                  <a:cubicBezTo>
                    <a:pt x="1721292" y="444409"/>
                    <a:pt x="1704745" y="460955"/>
                    <a:pt x="1684334" y="460955"/>
                  </a:cubicBezTo>
                  <a:lnTo>
                    <a:pt x="36958" y="460955"/>
                  </a:lnTo>
                  <a:cubicBezTo>
                    <a:pt x="16547" y="460955"/>
                    <a:pt x="0" y="444409"/>
                    <a:pt x="0" y="423998"/>
                  </a:cubicBezTo>
                  <a:lnTo>
                    <a:pt x="0" y="36958"/>
                  </a:lnTo>
                  <a:cubicBezTo>
                    <a:pt x="0" y="16547"/>
                    <a:pt x="16547" y="0"/>
                    <a:pt x="36958" y="0"/>
                  </a:cubicBezTo>
                  <a:close/>
                </a:path>
              </a:pathLst>
            </a:custGeom>
            <a:solidFill>
              <a:srgbClr val="D8EFF0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28575"/>
              <a:ext cx="1721292" cy="4323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83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028700" y="1028700"/>
            <a:ext cx="5432348" cy="1354537"/>
            <a:chOff x="0" y="0"/>
            <a:chExt cx="1188051" cy="296236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188051" cy="296236"/>
            </a:xfrm>
            <a:custGeom>
              <a:avLst/>
              <a:gdLst/>
              <a:ahLst/>
              <a:cxnLst/>
              <a:rect r="r" b="b" t="t" l="l"/>
              <a:pathLst>
                <a:path h="296236" w="1188051">
                  <a:moveTo>
                    <a:pt x="47030" y="0"/>
                  </a:moveTo>
                  <a:lnTo>
                    <a:pt x="1141021" y="0"/>
                  </a:lnTo>
                  <a:cubicBezTo>
                    <a:pt x="1153494" y="0"/>
                    <a:pt x="1165456" y="4955"/>
                    <a:pt x="1174276" y="13775"/>
                  </a:cubicBezTo>
                  <a:cubicBezTo>
                    <a:pt x="1183096" y="22595"/>
                    <a:pt x="1188051" y="34557"/>
                    <a:pt x="1188051" y="47030"/>
                  </a:cubicBezTo>
                  <a:lnTo>
                    <a:pt x="1188051" y="249206"/>
                  </a:lnTo>
                  <a:cubicBezTo>
                    <a:pt x="1188051" y="275180"/>
                    <a:pt x="1166995" y="296236"/>
                    <a:pt x="1141021" y="296236"/>
                  </a:cubicBezTo>
                  <a:lnTo>
                    <a:pt x="47030" y="296236"/>
                  </a:lnTo>
                  <a:cubicBezTo>
                    <a:pt x="34557" y="296236"/>
                    <a:pt x="22595" y="291281"/>
                    <a:pt x="13775" y="282462"/>
                  </a:cubicBezTo>
                  <a:cubicBezTo>
                    <a:pt x="4955" y="273642"/>
                    <a:pt x="0" y="261679"/>
                    <a:pt x="0" y="249206"/>
                  </a:cubicBezTo>
                  <a:lnTo>
                    <a:pt x="0" y="47030"/>
                  </a:lnTo>
                  <a:cubicBezTo>
                    <a:pt x="0" y="21056"/>
                    <a:pt x="21056" y="0"/>
                    <a:pt x="47030" y="0"/>
                  </a:cubicBezTo>
                  <a:close/>
                </a:path>
              </a:pathLst>
            </a:custGeom>
            <a:solidFill>
              <a:srgbClr val="D8EFF0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19050"/>
              <a:ext cx="1188051" cy="2771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83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3744874" y="5647046"/>
            <a:ext cx="3611254" cy="3611254"/>
          </a:xfrm>
          <a:custGeom>
            <a:avLst/>
            <a:gdLst/>
            <a:ahLst/>
            <a:cxnLst/>
            <a:rect r="r" b="b" t="t" l="l"/>
            <a:pathLst>
              <a:path h="3611254" w="3611254">
                <a:moveTo>
                  <a:pt x="0" y="0"/>
                </a:moveTo>
                <a:lnTo>
                  <a:pt x="3611253" y="0"/>
                </a:lnTo>
                <a:lnTo>
                  <a:pt x="3611253" y="3611254"/>
                </a:lnTo>
                <a:lnTo>
                  <a:pt x="0" y="361125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375553" y="1117006"/>
            <a:ext cx="5085495" cy="1082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125"/>
              </a:lnSpc>
              <a:spcBef>
                <a:spcPct val="0"/>
              </a:spcBef>
            </a:pPr>
            <a:r>
              <a:rPr lang="en-US" b="true" sz="6500">
                <a:solidFill>
                  <a:srgbClr val="0F3157"/>
                </a:solidFill>
                <a:latin typeface="Poppins Bold"/>
                <a:ea typeface="Poppins Bold"/>
                <a:cs typeface="Poppins Bold"/>
                <a:sym typeface="Poppins Bold"/>
              </a:rPr>
              <a:t>Use-case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082797" y="3655910"/>
            <a:ext cx="5973375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999">
                <a:solidFill>
                  <a:srgbClr val="053D57"/>
                </a:solidFill>
                <a:latin typeface="Poppins"/>
                <a:ea typeface="Poppins"/>
                <a:cs typeface="Poppins"/>
                <a:sym typeface="Poppins"/>
              </a:rPr>
              <a:t>L’infirmière détecte un arrêt cardiaque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7259300" y="9163050"/>
            <a:ext cx="152400" cy="24765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4899"/>
              </a:lnSpc>
              <a:spcBef>
                <a:spcPct val="0"/>
              </a:spcBef>
            </a:pPr>
            <a:r>
              <a:rPr lang="en-US" b="true" sz="3499">
                <a:solidFill>
                  <a:srgbClr val="053D57"/>
                </a:solidFill>
                <a:latin typeface="Poppins Bold"/>
                <a:ea typeface="Poppins Bold"/>
                <a:cs typeface="Poppins Bold"/>
                <a:sym typeface="Poppins Bold"/>
              </a:rPr>
              <a:t>8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14995776" y="-3807453"/>
            <a:ext cx="8299576" cy="6584448"/>
            <a:chOff x="0" y="0"/>
            <a:chExt cx="102452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024520" cy="812800"/>
            </a:xfrm>
            <a:custGeom>
              <a:avLst/>
              <a:gdLst/>
              <a:ahLst/>
              <a:cxnLst/>
              <a:rect r="r" b="b" t="t" l="l"/>
              <a:pathLst>
                <a:path h="812800" w="1024520">
                  <a:moveTo>
                    <a:pt x="512260" y="0"/>
                  </a:moveTo>
                  <a:cubicBezTo>
                    <a:pt x="229347" y="0"/>
                    <a:pt x="0" y="181951"/>
                    <a:pt x="0" y="406400"/>
                  </a:cubicBezTo>
                  <a:cubicBezTo>
                    <a:pt x="0" y="630849"/>
                    <a:pt x="229347" y="812800"/>
                    <a:pt x="512260" y="812800"/>
                  </a:cubicBezTo>
                  <a:cubicBezTo>
                    <a:pt x="795173" y="812800"/>
                    <a:pt x="1024520" y="630849"/>
                    <a:pt x="1024520" y="406400"/>
                  </a:cubicBezTo>
                  <a:cubicBezTo>
                    <a:pt x="1024520" y="181951"/>
                    <a:pt x="795173" y="0"/>
                    <a:pt x="512260" y="0"/>
                  </a:cubicBezTo>
                  <a:close/>
                </a:path>
              </a:pathLst>
            </a:custGeom>
            <a:solidFill>
              <a:srgbClr val="19324D">
                <a:alpha val="15686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96049" y="19050"/>
              <a:ext cx="832422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4BACAB">
                <a:alpha val="100000"/>
              </a:srgbClr>
            </a:gs>
            <a:gs pos="100000">
              <a:srgbClr val="81EBE4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132848" y="8120191"/>
            <a:ext cx="8605745" cy="6584448"/>
            <a:chOff x="0" y="0"/>
            <a:chExt cx="1062314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62314" cy="812800"/>
            </a:xfrm>
            <a:custGeom>
              <a:avLst/>
              <a:gdLst/>
              <a:ahLst/>
              <a:cxnLst/>
              <a:rect r="r" b="b" t="t" l="l"/>
              <a:pathLst>
                <a:path h="812800" w="1062314">
                  <a:moveTo>
                    <a:pt x="531157" y="0"/>
                  </a:moveTo>
                  <a:cubicBezTo>
                    <a:pt x="237807" y="0"/>
                    <a:pt x="0" y="181951"/>
                    <a:pt x="0" y="406400"/>
                  </a:cubicBezTo>
                  <a:cubicBezTo>
                    <a:pt x="0" y="630849"/>
                    <a:pt x="237807" y="812800"/>
                    <a:pt x="531157" y="812800"/>
                  </a:cubicBezTo>
                  <a:cubicBezTo>
                    <a:pt x="824507" y="812800"/>
                    <a:pt x="1062314" y="630849"/>
                    <a:pt x="1062314" y="406400"/>
                  </a:cubicBezTo>
                  <a:cubicBezTo>
                    <a:pt x="1062314" y="181951"/>
                    <a:pt x="824507" y="0"/>
                    <a:pt x="531157" y="0"/>
                  </a:cubicBezTo>
                  <a:close/>
                </a:path>
              </a:pathLst>
            </a:custGeom>
            <a:solidFill>
              <a:srgbClr val="19324D">
                <a:alpha val="41961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99592" y="38100"/>
              <a:ext cx="86313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8056172" y="2764237"/>
            <a:ext cx="9203128" cy="6383632"/>
            <a:chOff x="0" y="0"/>
            <a:chExt cx="9154642" cy="6350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9155912" cy="6350000"/>
            </a:xfrm>
            <a:custGeom>
              <a:avLst/>
              <a:gdLst/>
              <a:ahLst/>
              <a:cxnLst/>
              <a:rect r="r" b="b" t="t" l="l"/>
              <a:pathLst>
                <a:path h="6350000" w="9155912">
                  <a:moveTo>
                    <a:pt x="8629165" y="0"/>
                  </a:moveTo>
                  <a:lnTo>
                    <a:pt x="525476" y="0"/>
                  </a:lnTo>
                  <a:cubicBezTo>
                    <a:pt x="234359" y="0"/>
                    <a:pt x="0" y="162560"/>
                    <a:pt x="0" y="364490"/>
                  </a:cubicBezTo>
                  <a:lnTo>
                    <a:pt x="0" y="5986780"/>
                  </a:lnTo>
                  <a:cubicBezTo>
                    <a:pt x="0" y="6187440"/>
                    <a:pt x="234359" y="6350000"/>
                    <a:pt x="525476" y="6350000"/>
                  </a:cubicBezTo>
                  <a:lnTo>
                    <a:pt x="8630996" y="6350000"/>
                  </a:lnTo>
                  <a:cubicBezTo>
                    <a:pt x="8920283" y="6350000"/>
                    <a:pt x="9155912" y="6187440"/>
                    <a:pt x="9155912" y="5985510"/>
                  </a:cubicBezTo>
                  <a:lnTo>
                    <a:pt x="9155912" y="364490"/>
                  </a:lnTo>
                  <a:cubicBezTo>
                    <a:pt x="9154642" y="162560"/>
                    <a:pt x="8920283" y="0"/>
                    <a:pt x="8629165" y="0"/>
                  </a:cubicBezTo>
                  <a:close/>
                </a:path>
              </a:pathLst>
            </a:custGeom>
            <a:blipFill>
              <a:blip r:embed="rId2"/>
              <a:stretch>
                <a:fillRect l="0" t="0" r="0" b="-44187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1682934" y="3292270"/>
            <a:ext cx="6912831" cy="5483927"/>
            <a:chOff x="0" y="0"/>
            <a:chExt cx="1721292" cy="136549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721292" cy="1365496"/>
            </a:xfrm>
            <a:custGeom>
              <a:avLst/>
              <a:gdLst/>
              <a:ahLst/>
              <a:cxnLst/>
              <a:rect r="r" b="b" t="t" l="l"/>
              <a:pathLst>
                <a:path h="1365496" w="1721292">
                  <a:moveTo>
                    <a:pt x="36958" y="0"/>
                  </a:moveTo>
                  <a:lnTo>
                    <a:pt x="1684334" y="0"/>
                  </a:lnTo>
                  <a:cubicBezTo>
                    <a:pt x="1694136" y="0"/>
                    <a:pt x="1703536" y="3894"/>
                    <a:pt x="1710467" y="10825"/>
                  </a:cubicBezTo>
                  <a:cubicBezTo>
                    <a:pt x="1717398" y="17756"/>
                    <a:pt x="1721292" y="27156"/>
                    <a:pt x="1721292" y="36958"/>
                  </a:cubicBezTo>
                  <a:lnTo>
                    <a:pt x="1721292" y="1328538"/>
                  </a:lnTo>
                  <a:cubicBezTo>
                    <a:pt x="1721292" y="1338340"/>
                    <a:pt x="1717398" y="1347740"/>
                    <a:pt x="1710467" y="1354671"/>
                  </a:cubicBezTo>
                  <a:cubicBezTo>
                    <a:pt x="1703536" y="1361602"/>
                    <a:pt x="1694136" y="1365496"/>
                    <a:pt x="1684334" y="1365496"/>
                  </a:cubicBezTo>
                  <a:lnTo>
                    <a:pt x="36958" y="1365496"/>
                  </a:lnTo>
                  <a:cubicBezTo>
                    <a:pt x="16547" y="1365496"/>
                    <a:pt x="0" y="1348949"/>
                    <a:pt x="0" y="1328538"/>
                  </a:cubicBezTo>
                  <a:lnTo>
                    <a:pt x="0" y="36958"/>
                  </a:lnTo>
                  <a:cubicBezTo>
                    <a:pt x="0" y="16547"/>
                    <a:pt x="16547" y="0"/>
                    <a:pt x="36958" y="0"/>
                  </a:cubicBezTo>
                  <a:close/>
                </a:path>
              </a:pathLst>
            </a:custGeom>
            <a:solidFill>
              <a:srgbClr val="D8EFF0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28575"/>
              <a:ext cx="1721292" cy="13369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83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028700" y="1028700"/>
            <a:ext cx="5432348" cy="1354537"/>
            <a:chOff x="0" y="0"/>
            <a:chExt cx="1188051" cy="296236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188051" cy="296236"/>
            </a:xfrm>
            <a:custGeom>
              <a:avLst/>
              <a:gdLst/>
              <a:ahLst/>
              <a:cxnLst/>
              <a:rect r="r" b="b" t="t" l="l"/>
              <a:pathLst>
                <a:path h="296236" w="1188051">
                  <a:moveTo>
                    <a:pt x="47030" y="0"/>
                  </a:moveTo>
                  <a:lnTo>
                    <a:pt x="1141021" y="0"/>
                  </a:lnTo>
                  <a:cubicBezTo>
                    <a:pt x="1153494" y="0"/>
                    <a:pt x="1165456" y="4955"/>
                    <a:pt x="1174276" y="13775"/>
                  </a:cubicBezTo>
                  <a:cubicBezTo>
                    <a:pt x="1183096" y="22595"/>
                    <a:pt x="1188051" y="34557"/>
                    <a:pt x="1188051" y="47030"/>
                  </a:cubicBezTo>
                  <a:lnTo>
                    <a:pt x="1188051" y="249206"/>
                  </a:lnTo>
                  <a:cubicBezTo>
                    <a:pt x="1188051" y="275180"/>
                    <a:pt x="1166995" y="296236"/>
                    <a:pt x="1141021" y="296236"/>
                  </a:cubicBezTo>
                  <a:lnTo>
                    <a:pt x="47030" y="296236"/>
                  </a:lnTo>
                  <a:cubicBezTo>
                    <a:pt x="34557" y="296236"/>
                    <a:pt x="22595" y="291281"/>
                    <a:pt x="13775" y="282462"/>
                  </a:cubicBezTo>
                  <a:cubicBezTo>
                    <a:pt x="4955" y="273642"/>
                    <a:pt x="0" y="261679"/>
                    <a:pt x="0" y="249206"/>
                  </a:cubicBezTo>
                  <a:lnTo>
                    <a:pt x="0" y="47030"/>
                  </a:lnTo>
                  <a:cubicBezTo>
                    <a:pt x="0" y="21056"/>
                    <a:pt x="21056" y="0"/>
                    <a:pt x="47030" y="0"/>
                  </a:cubicBezTo>
                  <a:close/>
                </a:path>
              </a:pathLst>
            </a:custGeom>
            <a:solidFill>
              <a:srgbClr val="D8EFF0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19050"/>
              <a:ext cx="1188051" cy="2771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83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1375553" y="1117006"/>
            <a:ext cx="5085495" cy="1082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125"/>
              </a:lnSpc>
              <a:spcBef>
                <a:spcPct val="0"/>
              </a:spcBef>
            </a:pPr>
            <a:r>
              <a:rPr lang="en-US" b="true" sz="6500">
                <a:solidFill>
                  <a:srgbClr val="0F3157"/>
                </a:solidFill>
                <a:latin typeface="Poppins Bold"/>
                <a:ea typeface="Poppins Bold"/>
                <a:cs typeface="Poppins Bold"/>
                <a:sym typeface="Poppins Bold"/>
              </a:rPr>
              <a:t>Use-case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082797" y="3655910"/>
            <a:ext cx="5973375" cy="4714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999">
                <a:solidFill>
                  <a:srgbClr val="053D57"/>
                </a:solidFill>
                <a:latin typeface="Poppins"/>
                <a:ea typeface="Poppins"/>
                <a:cs typeface="Poppins"/>
                <a:sym typeface="Poppins"/>
              </a:rPr>
              <a:t>L’infirmière lance une alerte </a:t>
            </a:r>
          </a:p>
          <a:p>
            <a:pPr algn="l">
              <a:lnSpc>
                <a:spcPts val="4199"/>
              </a:lnSpc>
            </a:pPr>
          </a:p>
          <a:p>
            <a:pPr algn="l">
              <a:lnSpc>
                <a:spcPts val="4199"/>
              </a:lnSpc>
            </a:pPr>
          </a:p>
          <a:p>
            <a:pPr algn="l">
              <a:lnSpc>
                <a:spcPts val="4199"/>
              </a:lnSpc>
            </a:pPr>
          </a:p>
          <a:p>
            <a:pPr algn="l">
              <a:lnSpc>
                <a:spcPts val="4199"/>
              </a:lnSpc>
            </a:pPr>
            <a:r>
              <a:rPr lang="en-US" sz="2999" strike="noStrike" u="none">
                <a:solidFill>
                  <a:srgbClr val="053D57"/>
                </a:solidFill>
                <a:latin typeface="Poppins"/>
                <a:ea typeface="Poppins"/>
                <a:cs typeface="Poppins"/>
                <a:sym typeface="Poppins"/>
              </a:rPr>
              <a:t>Elle rentre sa position</a:t>
            </a:r>
          </a:p>
          <a:p>
            <a:pPr algn="l">
              <a:lnSpc>
                <a:spcPts val="4199"/>
              </a:lnSpc>
            </a:pPr>
          </a:p>
          <a:p>
            <a:pPr algn="l">
              <a:lnSpc>
                <a:spcPts val="4199"/>
              </a:lnSpc>
            </a:pPr>
            <a:r>
              <a:rPr lang="en-US" sz="2999" strike="noStrike" u="none">
                <a:solidFill>
                  <a:srgbClr val="053D57"/>
                </a:solidFill>
                <a:latin typeface="Poppins"/>
                <a:ea typeface="Poppins"/>
                <a:cs typeface="Poppins"/>
                <a:sym typeface="Poppins"/>
              </a:rPr>
              <a:t>L’alerte est automatiquement  distribuée au personnel concerné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2082797" y="4516616"/>
            <a:ext cx="5973375" cy="925302"/>
          </a:xfrm>
          <a:custGeom>
            <a:avLst/>
            <a:gdLst/>
            <a:ahLst/>
            <a:cxnLst/>
            <a:rect r="r" b="b" t="t" l="l"/>
            <a:pathLst>
              <a:path h="925302" w="5973375">
                <a:moveTo>
                  <a:pt x="0" y="0"/>
                </a:moveTo>
                <a:lnTo>
                  <a:pt x="5973375" y="0"/>
                </a:lnTo>
                <a:lnTo>
                  <a:pt x="5973375" y="925301"/>
                </a:lnTo>
                <a:lnTo>
                  <a:pt x="0" y="9253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147" t="-191094" r="-51887" b="-1062829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7259300" y="9163050"/>
            <a:ext cx="152400" cy="24765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4899"/>
              </a:lnSpc>
              <a:spcBef>
                <a:spcPct val="0"/>
              </a:spcBef>
            </a:pPr>
            <a:r>
              <a:rPr lang="en-US" b="true" sz="3499">
                <a:solidFill>
                  <a:srgbClr val="053D57"/>
                </a:solidFill>
                <a:latin typeface="Poppins Bold"/>
                <a:ea typeface="Poppins Bold"/>
                <a:cs typeface="Poppins Bold"/>
                <a:sym typeface="Poppins Bold"/>
              </a:rPr>
              <a:t>9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14995776" y="-3807453"/>
            <a:ext cx="8299576" cy="6584448"/>
            <a:chOff x="0" y="0"/>
            <a:chExt cx="102452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024520" cy="812800"/>
            </a:xfrm>
            <a:custGeom>
              <a:avLst/>
              <a:gdLst/>
              <a:ahLst/>
              <a:cxnLst/>
              <a:rect r="r" b="b" t="t" l="l"/>
              <a:pathLst>
                <a:path h="812800" w="1024520">
                  <a:moveTo>
                    <a:pt x="512260" y="0"/>
                  </a:moveTo>
                  <a:cubicBezTo>
                    <a:pt x="229347" y="0"/>
                    <a:pt x="0" y="181951"/>
                    <a:pt x="0" y="406400"/>
                  </a:cubicBezTo>
                  <a:cubicBezTo>
                    <a:pt x="0" y="630849"/>
                    <a:pt x="229347" y="812800"/>
                    <a:pt x="512260" y="812800"/>
                  </a:cubicBezTo>
                  <a:cubicBezTo>
                    <a:pt x="795173" y="812800"/>
                    <a:pt x="1024520" y="630849"/>
                    <a:pt x="1024520" y="406400"/>
                  </a:cubicBezTo>
                  <a:cubicBezTo>
                    <a:pt x="1024520" y="181951"/>
                    <a:pt x="795173" y="0"/>
                    <a:pt x="512260" y="0"/>
                  </a:cubicBezTo>
                  <a:close/>
                </a:path>
              </a:pathLst>
            </a:custGeom>
            <a:solidFill>
              <a:srgbClr val="19324D">
                <a:alpha val="15686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96049" y="19050"/>
              <a:ext cx="832422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DAGk4IYn3Pg</dc:identifier>
  <dcterms:modified xsi:type="dcterms:W3CDTF">2011-08-01T06:04:30Z</dcterms:modified>
  <cp:revision>1</cp:revision>
  <dc:title>Ptut E-codes</dc:title>
</cp:coreProperties>
</file>